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7315200" cy="96012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3" name="Shape 483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6" name="Shape 506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2" name="Shape 512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5" name="Shape 525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1" name="Shape 581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Shape 60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0" name="Shape 610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Shape 615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6" name="Shape 616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Shape 62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2" name="Shape 622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Shape 630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1" name="Shape 631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7" name="Shape 637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979800"/>
            <a:ext cx="9144000" cy="28781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3190900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39804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550999"/>
            <a:ext cx="9144000" cy="5307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761799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551358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5883599"/>
            <a:ext cx="9144000" cy="9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094446"/>
            <a:ext cx="4617372" cy="790108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5884005"/>
            <a:ext cx="4617372" cy="75961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5895635"/>
            <a:ext cx="8229600" cy="673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101675"/>
            <a:ext cx="9134130" cy="673972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YtrZ4Dec6e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tm.org/resources/families.asp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uebeautyofmath.com/2012/09/11/what-is-mathematics/" TargetMode="External"/><Relationship Id="rId5" Type="http://schemas.openxmlformats.org/officeDocument/2006/relationships/hyperlink" Target="https://www.ted.com/talks/dan_meyer_math_curriculum_makeover" TargetMode="External"/><Relationship Id="rId4" Type="http://schemas.openxmlformats.org/officeDocument/2006/relationships/hyperlink" Target="http://www.npr.org/blogs/ed/2014/05/27/307755798/the-common-core-faq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estandards.org/Math/Practice/" TargetMode="External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1867202"/>
            <a:ext cx="7772400" cy="211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Welcome VIPs!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i="1"/>
              <a:t>Please help yourself to refreshments and find a seat.</a:t>
            </a:r>
          </a:p>
          <a:p>
            <a:pPr algn="l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4124475"/>
            <a:ext cx="7772400" cy="243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r>
              <a:rPr lang="en" dirty="0"/>
              <a:t>If you could sum up - in 5 words or less - your feelings about math homework this past year, what words would you use?  Write it on a sticky note and be prepared to share!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When we label our drawing, do we see any patterns emerge that we can use?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Tour boats at the Laguna can carry </a:t>
            </a:r>
            <a:r>
              <a:rPr lang="en" sz="2400">
                <a:solidFill>
                  <a:srgbClr val="FF00FF"/>
                </a:solidFill>
              </a:rPr>
              <a:t>8 people at a time</a:t>
            </a:r>
            <a:r>
              <a:rPr lang="en" sz="2400"/>
              <a:t>. Alex watches </a:t>
            </a:r>
            <a:r>
              <a:rPr lang="en" sz="2400">
                <a:solidFill>
                  <a:srgbClr val="FF00FF"/>
                </a:solidFill>
              </a:rPr>
              <a:t>6 boats</a:t>
            </a:r>
            <a:r>
              <a:rPr lang="en" sz="2400"/>
              <a:t> float by. </a:t>
            </a:r>
            <a:r>
              <a:rPr lang="en" sz="2400">
                <a:solidFill>
                  <a:srgbClr val="FF00FF"/>
                </a:solidFill>
              </a:rPr>
              <a:t>In one boat</a:t>
            </a:r>
            <a:r>
              <a:rPr lang="en" sz="2400"/>
              <a:t>, there were </a:t>
            </a:r>
            <a:r>
              <a:rPr lang="en" sz="2400">
                <a:solidFill>
                  <a:srgbClr val="FF00FF"/>
                </a:solidFill>
              </a:rPr>
              <a:t>2</a:t>
            </a:r>
            <a:r>
              <a:rPr lang="en" sz="2400"/>
              <a:t> </a:t>
            </a:r>
            <a:r>
              <a:rPr lang="en" sz="2400">
                <a:solidFill>
                  <a:srgbClr val="FF00FF"/>
                </a:solidFill>
              </a:rPr>
              <a:t>empty seats</a:t>
            </a:r>
            <a:r>
              <a:rPr lang="en" sz="2400"/>
              <a:t>. The other boats were full. How many people did Alex see going by in boats?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Show perseverance in facing difficult problems.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Develop reasoning and logical thinking.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Communicate their ideas well.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Develop visualization skills.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Use the correct operation, tool, or unit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to get an answer.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Get the correct answer!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FF"/>
                </a:solidFill>
              </a:rPr>
              <a:t>Notice patterns that are useful.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Find and use shortcuts so they don’t have to do the same tedious thing over and over!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 txBox="1"/>
          <p:nvPr/>
        </p:nvSpPr>
        <p:spPr>
          <a:xfrm>
            <a:off x="4716275" y="3024775"/>
            <a:ext cx="3970500" cy="2696400"/>
          </a:xfrm>
          <a:prstGeom prst="rect">
            <a:avLst/>
          </a:prstGeom>
          <a:solidFill>
            <a:srgbClr val="FFFFFF"/>
          </a:solidFill>
          <a:ln w="28575" cap="flat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/>
          <p:nvPr/>
        </p:nvSpPr>
        <p:spPr>
          <a:xfrm rot="-4118116">
            <a:off x="5105217" y="3140668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4" name="Shape 224"/>
          <p:cNvSpPr/>
          <p:nvPr/>
        </p:nvSpPr>
        <p:spPr>
          <a:xfrm rot="-4118116">
            <a:off x="6288542" y="3140668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/>
          <p:nvPr/>
        </p:nvSpPr>
        <p:spPr>
          <a:xfrm rot="-4118116">
            <a:off x="7471867" y="3140668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/>
          <p:nvPr/>
        </p:nvSpPr>
        <p:spPr>
          <a:xfrm rot="-4118116">
            <a:off x="7471867" y="4552693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/>
          <p:nvPr/>
        </p:nvSpPr>
        <p:spPr>
          <a:xfrm rot="-4118116">
            <a:off x="6288554" y="4552693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/>
          <p:nvPr/>
        </p:nvSpPr>
        <p:spPr>
          <a:xfrm rot="-4118116">
            <a:off x="5105217" y="4552693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51043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/>
          <p:nvPr/>
        </p:nvSpPr>
        <p:spPr>
          <a:xfrm>
            <a:off x="53032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/>
          <p:nvPr/>
        </p:nvSpPr>
        <p:spPr>
          <a:xfrm>
            <a:off x="55021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/>
          <p:nvPr/>
        </p:nvSpPr>
        <p:spPr>
          <a:xfrm>
            <a:off x="57010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/>
          <p:nvPr/>
        </p:nvSpPr>
        <p:spPr>
          <a:xfrm>
            <a:off x="51043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53032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55021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57010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/>
          <p:nvPr/>
        </p:nvSpPr>
        <p:spPr>
          <a:xfrm>
            <a:off x="62977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/>
          <p:nvPr/>
        </p:nvSpPr>
        <p:spPr>
          <a:xfrm>
            <a:off x="6520762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/>
          <p:nvPr/>
        </p:nvSpPr>
        <p:spPr>
          <a:xfrm>
            <a:off x="6731800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/>
          <p:nvPr/>
        </p:nvSpPr>
        <p:spPr>
          <a:xfrm>
            <a:off x="6930637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/>
          <p:nvPr/>
        </p:nvSpPr>
        <p:spPr>
          <a:xfrm>
            <a:off x="62977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/>
          <p:nvPr/>
        </p:nvSpPr>
        <p:spPr>
          <a:xfrm>
            <a:off x="6520762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/>
          <p:nvPr/>
        </p:nvSpPr>
        <p:spPr>
          <a:xfrm>
            <a:off x="671967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/>
          <p:nvPr/>
        </p:nvSpPr>
        <p:spPr>
          <a:xfrm>
            <a:off x="6930637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/>
          <p:nvPr/>
        </p:nvSpPr>
        <p:spPr>
          <a:xfrm>
            <a:off x="7452925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/>
          <p:nvPr/>
        </p:nvSpPr>
        <p:spPr>
          <a:xfrm>
            <a:off x="7702025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/>
          <p:nvPr/>
        </p:nvSpPr>
        <p:spPr>
          <a:xfrm>
            <a:off x="7900912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/>
          <p:nvPr/>
        </p:nvSpPr>
        <p:spPr>
          <a:xfrm>
            <a:off x="8099825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9" name="Shape 249"/>
          <p:cNvSpPr/>
          <p:nvPr/>
        </p:nvSpPr>
        <p:spPr>
          <a:xfrm>
            <a:off x="7503125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8075600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7858862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/>
          <p:nvPr/>
        </p:nvSpPr>
        <p:spPr>
          <a:xfrm>
            <a:off x="7702025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51043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/>
          <p:nvPr/>
        </p:nvSpPr>
        <p:spPr>
          <a:xfrm>
            <a:off x="53032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/>
          <p:nvPr/>
        </p:nvSpPr>
        <p:spPr>
          <a:xfrm>
            <a:off x="55021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/>
          <p:nvPr/>
        </p:nvSpPr>
        <p:spPr>
          <a:xfrm>
            <a:off x="573020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/>
          <p:nvPr/>
        </p:nvSpPr>
        <p:spPr>
          <a:xfrm>
            <a:off x="51043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53032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55021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/>
          <p:nvPr/>
        </p:nvSpPr>
        <p:spPr>
          <a:xfrm>
            <a:off x="57010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/>
          <p:nvPr/>
        </p:nvSpPr>
        <p:spPr>
          <a:xfrm>
            <a:off x="62977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/>
          <p:nvPr/>
        </p:nvSpPr>
        <p:spPr>
          <a:xfrm>
            <a:off x="653535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/>
          <p:nvPr/>
        </p:nvSpPr>
        <p:spPr>
          <a:xfrm>
            <a:off x="673180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/>
          <p:nvPr/>
        </p:nvSpPr>
        <p:spPr>
          <a:xfrm>
            <a:off x="69379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/>
          <p:nvPr/>
        </p:nvSpPr>
        <p:spPr>
          <a:xfrm>
            <a:off x="62977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/>
          <p:nvPr/>
        </p:nvSpPr>
        <p:spPr>
          <a:xfrm>
            <a:off x="6520762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/>
          <p:nvPr/>
        </p:nvSpPr>
        <p:spPr>
          <a:xfrm>
            <a:off x="6729350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/>
          <p:nvPr/>
        </p:nvSpPr>
        <p:spPr>
          <a:xfrm>
            <a:off x="69379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/>
          <p:nvPr/>
        </p:nvSpPr>
        <p:spPr>
          <a:xfrm>
            <a:off x="747395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/>
          <p:nvPr/>
        </p:nvSpPr>
        <p:spPr>
          <a:xfrm>
            <a:off x="80998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/>
          <p:nvPr/>
        </p:nvSpPr>
        <p:spPr>
          <a:xfrm>
            <a:off x="785887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2" name="Shape 272"/>
          <p:cNvSpPr/>
          <p:nvPr/>
        </p:nvSpPr>
        <p:spPr>
          <a:xfrm>
            <a:off x="76693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/>
          <p:nvPr/>
        </p:nvSpPr>
        <p:spPr>
          <a:xfrm>
            <a:off x="74911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/>
          <p:nvPr/>
        </p:nvSpPr>
        <p:spPr>
          <a:xfrm>
            <a:off x="8099825" y="48267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/>
          <p:nvPr/>
        </p:nvSpPr>
        <p:spPr>
          <a:xfrm>
            <a:off x="7858875" y="48267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6" name="Shape 276"/>
          <p:cNvSpPr/>
          <p:nvPr/>
        </p:nvSpPr>
        <p:spPr>
          <a:xfrm>
            <a:off x="7669325" y="48267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/>
          <p:nvPr/>
        </p:nvSpPr>
        <p:spPr>
          <a:xfrm>
            <a:off x="8044325" y="4779475"/>
            <a:ext cx="280200" cy="263699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278" name="Shape 278"/>
          <p:cNvSpPr/>
          <p:nvPr/>
        </p:nvSpPr>
        <p:spPr>
          <a:xfrm>
            <a:off x="8044325" y="4963575"/>
            <a:ext cx="280200" cy="263699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279" name="Shape 279"/>
          <p:cNvSpPr txBox="1"/>
          <p:nvPr/>
        </p:nvSpPr>
        <p:spPr>
          <a:xfrm>
            <a:off x="5341650" y="3000337"/>
            <a:ext cx="353100" cy="42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8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6540725" y="4398912"/>
            <a:ext cx="353100" cy="42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8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5341650" y="4398912"/>
            <a:ext cx="353100" cy="42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8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7708300" y="2976700"/>
            <a:ext cx="353100" cy="42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8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6524975" y="3000325"/>
            <a:ext cx="353100" cy="42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8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7604475" y="4398925"/>
            <a:ext cx="707699" cy="42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8-2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What do we need to do to solve? What equation(s) could we use?</a:t>
            </a: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Tour boats at the Laguna can carry </a:t>
            </a:r>
            <a:r>
              <a:rPr lang="en" sz="2400">
                <a:solidFill>
                  <a:srgbClr val="FF00FF"/>
                </a:solidFill>
              </a:rPr>
              <a:t>8 people at a time</a:t>
            </a:r>
            <a:r>
              <a:rPr lang="en" sz="2400"/>
              <a:t>. Alex watches </a:t>
            </a:r>
            <a:r>
              <a:rPr lang="en" sz="2400">
                <a:solidFill>
                  <a:srgbClr val="FF00FF"/>
                </a:solidFill>
              </a:rPr>
              <a:t>6 boats</a:t>
            </a:r>
            <a:r>
              <a:rPr lang="en" sz="2400"/>
              <a:t> float by. </a:t>
            </a:r>
            <a:r>
              <a:rPr lang="en" sz="2400">
                <a:solidFill>
                  <a:srgbClr val="FF00FF"/>
                </a:solidFill>
              </a:rPr>
              <a:t>In one boat</a:t>
            </a:r>
            <a:r>
              <a:rPr lang="en" sz="2400"/>
              <a:t>, there were </a:t>
            </a:r>
            <a:r>
              <a:rPr lang="en" sz="2400">
                <a:solidFill>
                  <a:srgbClr val="FF00FF"/>
                </a:solidFill>
              </a:rPr>
              <a:t>2</a:t>
            </a:r>
            <a:r>
              <a:rPr lang="en" sz="2400"/>
              <a:t> </a:t>
            </a:r>
            <a:r>
              <a:rPr lang="en" sz="2400">
                <a:solidFill>
                  <a:srgbClr val="FF00FF"/>
                </a:solidFill>
              </a:rPr>
              <a:t>empty seats</a:t>
            </a:r>
            <a:r>
              <a:rPr lang="en" sz="2400"/>
              <a:t>. The other boats were full. How many people did Alex see going by in boats?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Show perseverance in facing difficult problems.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Develop reasoning and logical thinking.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Communicate their ideas well.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Develop visualization skills.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FF"/>
                </a:solidFill>
              </a:rPr>
              <a:t>Use the correct operation, tool, or unit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FF"/>
                </a:solidFill>
              </a:rPr>
              <a:t>to get an answer.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Get the correct answer!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Notice patterns that are useful.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Find and use shortcuts so they don’t have to do the same tedious thing over and over!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1" name="Shape 291"/>
          <p:cNvSpPr txBox="1"/>
          <p:nvPr/>
        </p:nvSpPr>
        <p:spPr>
          <a:xfrm>
            <a:off x="4716275" y="3024775"/>
            <a:ext cx="3970500" cy="2696400"/>
          </a:xfrm>
          <a:prstGeom prst="rect">
            <a:avLst/>
          </a:prstGeom>
          <a:solidFill>
            <a:srgbClr val="FFFFFF"/>
          </a:solidFill>
          <a:ln w="28575" cap="flat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/>
          <p:nvPr/>
        </p:nvSpPr>
        <p:spPr>
          <a:xfrm rot="-4118116">
            <a:off x="5105217" y="3140668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/>
          <p:nvPr/>
        </p:nvSpPr>
        <p:spPr>
          <a:xfrm rot="-4118116">
            <a:off x="6288542" y="3140668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/>
          <p:nvPr/>
        </p:nvSpPr>
        <p:spPr>
          <a:xfrm rot="-4118116">
            <a:off x="7471867" y="3140668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/>
          <p:nvPr/>
        </p:nvSpPr>
        <p:spPr>
          <a:xfrm rot="-4118116">
            <a:off x="7471867" y="4552693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/>
          <p:nvPr/>
        </p:nvSpPr>
        <p:spPr>
          <a:xfrm rot="-4118116">
            <a:off x="6288554" y="4552693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7" name="Shape 297"/>
          <p:cNvSpPr/>
          <p:nvPr/>
        </p:nvSpPr>
        <p:spPr>
          <a:xfrm rot="-4118116">
            <a:off x="5105217" y="4552693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/>
          <p:nvPr/>
        </p:nvSpPr>
        <p:spPr>
          <a:xfrm>
            <a:off x="51043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/>
          <p:nvPr/>
        </p:nvSpPr>
        <p:spPr>
          <a:xfrm>
            <a:off x="53032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0" name="Shape 300"/>
          <p:cNvSpPr/>
          <p:nvPr/>
        </p:nvSpPr>
        <p:spPr>
          <a:xfrm>
            <a:off x="55021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/>
          <p:nvPr/>
        </p:nvSpPr>
        <p:spPr>
          <a:xfrm>
            <a:off x="57010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2" name="Shape 302"/>
          <p:cNvSpPr/>
          <p:nvPr/>
        </p:nvSpPr>
        <p:spPr>
          <a:xfrm>
            <a:off x="51043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/>
          <p:nvPr/>
        </p:nvSpPr>
        <p:spPr>
          <a:xfrm>
            <a:off x="53032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/>
          <p:nvPr/>
        </p:nvSpPr>
        <p:spPr>
          <a:xfrm>
            <a:off x="55021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/>
          <p:nvPr/>
        </p:nvSpPr>
        <p:spPr>
          <a:xfrm>
            <a:off x="57010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/>
          <p:nvPr/>
        </p:nvSpPr>
        <p:spPr>
          <a:xfrm>
            <a:off x="62977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6520762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6731800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9" name="Shape 309"/>
          <p:cNvSpPr/>
          <p:nvPr/>
        </p:nvSpPr>
        <p:spPr>
          <a:xfrm>
            <a:off x="6930637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62977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6520762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671967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6930637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7452925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/>
          <p:cNvSpPr/>
          <p:nvPr/>
        </p:nvSpPr>
        <p:spPr>
          <a:xfrm>
            <a:off x="7702025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7900912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7" name="Shape 317"/>
          <p:cNvSpPr/>
          <p:nvPr/>
        </p:nvSpPr>
        <p:spPr>
          <a:xfrm>
            <a:off x="8099825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/>
          <p:nvPr/>
        </p:nvSpPr>
        <p:spPr>
          <a:xfrm>
            <a:off x="7503125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/>
          <p:nvPr/>
        </p:nvSpPr>
        <p:spPr>
          <a:xfrm>
            <a:off x="8075600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/>
          <p:nvPr/>
        </p:nvSpPr>
        <p:spPr>
          <a:xfrm>
            <a:off x="7858862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/>
          <p:nvPr/>
        </p:nvSpPr>
        <p:spPr>
          <a:xfrm>
            <a:off x="7702025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51043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/>
          <p:cNvSpPr/>
          <p:nvPr/>
        </p:nvSpPr>
        <p:spPr>
          <a:xfrm>
            <a:off x="53032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/>
          <p:nvPr/>
        </p:nvSpPr>
        <p:spPr>
          <a:xfrm>
            <a:off x="55021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/>
          <p:nvPr/>
        </p:nvSpPr>
        <p:spPr>
          <a:xfrm>
            <a:off x="573020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6" name="Shape 326"/>
          <p:cNvSpPr/>
          <p:nvPr/>
        </p:nvSpPr>
        <p:spPr>
          <a:xfrm>
            <a:off x="51043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7" name="Shape 327"/>
          <p:cNvSpPr/>
          <p:nvPr/>
        </p:nvSpPr>
        <p:spPr>
          <a:xfrm>
            <a:off x="53032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/>
          <p:nvPr/>
        </p:nvSpPr>
        <p:spPr>
          <a:xfrm>
            <a:off x="55021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9" name="Shape 329"/>
          <p:cNvSpPr/>
          <p:nvPr/>
        </p:nvSpPr>
        <p:spPr>
          <a:xfrm>
            <a:off x="57010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0" name="Shape 330"/>
          <p:cNvSpPr/>
          <p:nvPr/>
        </p:nvSpPr>
        <p:spPr>
          <a:xfrm>
            <a:off x="62977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/>
          <p:nvPr/>
        </p:nvSpPr>
        <p:spPr>
          <a:xfrm>
            <a:off x="653535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/>
          <p:nvPr/>
        </p:nvSpPr>
        <p:spPr>
          <a:xfrm>
            <a:off x="673180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69379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62977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6520762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6729350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69379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747395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80998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785887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76693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74911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/>
          <p:nvPr/>
        </p:nvSpPr>
        <p:spPr>
          <a:xfrm>
            <a:off x="8099825" y="48267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/>
          <p:nvPr/>
        </p:nvSpPr>
        <p:spPr>
          <a:xfrm>
            <a:off x="7858875" y="48267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5" name="Shape 345"/>
          <p:cNvSpPr/>
          <p:nvPr/>
        </p:nvSpPr>
        <p:spPr>
          <a:xfrm>
            <a:off x="7669325" y="48267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8044325" y="4779475"/>
            <a:ext cx="280200" cy="263699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347" name="Shape 347"/>
          <p:cNvSpPr/>
          <p:nvPr/>
        </p:nvSpPr>
        <p:spPr>
          <a:xfrm>
            <a:off x="8044325" y="4963575"/>
            <a:ext cx="280200" cy="263699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348" name="Shape 348"/>
          <p:cNvSpPr txBox="1"/>
          <p:nvPr/>
        </p:nvSpPr>
        <p:spPr>
          <a:xfrm>
            <a:off x="4876775" y="4103075"/>
            <a:ext cx="2167200" cy="45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8+8+8+8+8+6=46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x="7254400" y="4000125"/>
            <a:ext cx="1260900" cy="58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6x8= 48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48-2=46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How can we be sure this answer is correct? How can we check it?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Tour boats at the Laguna can carry </a:t>
            </a:r>
            <a:r>
              <a:rPr lang="en" sz="2400">
                <a:solidFill>
                  <a:srgbClr val="FF00FF"/>
                </a:solidFill>
              </a:rPr>
              <a:t>8 people at a time</a:t>
            </a:r>
            <a:r>
              <a:rPr lang="en" sz="2400"/>
              <a:t>. Alex watches </a:t>
            </a:r>
            <a:r>
              <a:rPr lang="en" sz="2400">
                <a:solidFill>
                  <a:srgbClr val="FF00FF"/>
                </a:solidFill>
              </a:rPr>
              <a:t>6 boats</a:t>
            </a:r>
            <a:r>
              <a:rPr lang="en" sz="2400"/>
              <a:t> float by. </a:t>
            </a:r>
            <a:r>
              <a:rPr lang="en" sz="2400">
                <a:solidFill>
                  <a:srgbClr val="FF00FF"/>
                </a:solidFill>
              </a:rPr>
              <a:t>In one boat</a:t>
            </a:r>
            <a:r>
              <a:rPr lang="en" sz="2400"/>
              <a:t>, there were </a:t>
            </a:r>
            <a:r>
              <a:rPr lang="en" sz="2400">
                <a:solidFill>
                  <a:srgbClr val="FF00FF"/>
                </a:solidFill>
              </a:rPr>
              <a:t>2</a:t>
            </a:r>
            <a:r>
              <a:rPr lang="en" sz="2400"/>
              <a:t> </a:t>
            </a:r>
            <a:r>
              <a:rPr lang="en" sz="2400">
                <a:solidFill>
                  <a:srgbClr val="FF00FF"/>
                </a:solidFill>
              </a:rPr>
              <a:t>empty seats</a:t>
            </a:r>
            <a:r>
              <a:rPr lang="en" sz="2400"/>
              <a:t>. The other boats were full. How many people did Alex see going by in boats?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Show perseverance in facing difficult problems.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Develop reasoning and logical thinking.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Communicate their ideas well.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Develop visualization skills.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Use the correct operation, tool, or unit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to get an answer.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FF"/>
                </a:solidFill>
              </a:rPr>
              <a:t>Get the correct answer!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Notice patterns that are useful.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Find and use shortcuts so they don’t have to do the same tedious thing over and over!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6" name="Shape 356"/>
          <p:cNvSpPr txBox="1"/>
          <p:nvPr/>
        </p:nvSpPr>
        <p:spPr>
          <a:xfrm>
            <a:off x="4716275" y="3024775"/>
            <a:ext cx="3970500" cy="2696400"/>
          </a:xfrm>
          <a:prstGeom prst="rect">
            <a:avLst/>
          </a:prstGeom>
          <a:solidFill>
            <a:srgbClr val="FFFFFF"/>
          </a:solidFill>
          <a:ln w="28575" cap="flat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7" name="Shape 357"/>
          <p:cNvSpPr/>
          <p:nvPr/>
        </p:nvSpPr>
        <p:spPr>
          <a:xfrm rot="-4118116">
            <a:off x="5105217" y="3140668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8" name="Shape 358"/>
          <p:cNvSpPr/>
          <p:nvPr/>
        </p:nvSpPr>
        <p:spPr>
          <a:xfrm rot="-4118116">
            <a:off x="6288542" y="3140668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/>
          <p:nvPr/>
        </p:nvSpPr>
        <p:spPr>
          <a:xfrm rot="-4118116">
            <a:off x="7471867" y="3140668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/>
          <p:nvPr/>
        </p:nvSpPr>
        <p:spPr>
          <a:xfrm rot="-4118116">
            <a:off x="7471867" y="4552693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1" name="Shape 361"/>
          <p:cNvSpPr/>
          <p:nvPr/>
        </p:nvSpPr>
        <p:spPr>
          <a:xfrm rot="-4118116">
            <a:off x="6288554" y="4552693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/>
          <p:nvPr/>
        </p:nvSpPr>
        <p:spPr>
          <a:xfrm rot="-4118116">
            <a:off x="5105217" y="4552693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51043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53032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55021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57010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51043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8" name="Shape 368"/>
          <p:cNvSpPr/>
          <p:nvPr/>
        </p:nvSpPr>
        <p:spPr>
          <a:xfrm>
            <a:off x="53032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55021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57010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/>
          <p:nvPr/>
        </p:nvSpPr>
        <p:spPr>
          <a:xfrm>
            <a:off x="62977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2" name="Shape 372"/>
          <p:cNvSpPr/>
          <p:nvPr/>
        </p:nvSpPr>
        <p:spPr>
          <a:xfrm>
            <a:off x="6520762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3" name="Shape 373"/>
          <p:cNvSpPr/>
          <p:nvPr/>
        </p:nvSpPr>
        <p:spPr>
          <a:xfrm>
            <a:off x="6731800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4" name="Shape 374"/>
          <p:cNvSpPr/>
          <p:nvPr/>
        </p:nvSpPr>
        <p:spPr>
          <a:xfrm>
            <a:off x="6930637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/>
          <p:nvPr/>
        </p:nvSpPr>
        <p:spPr>
          <a:xfrm>
            <a:off x="62977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6" name="Shape 376"/>
          <p:cNvSpPr/>
          <p:nvPr/>
        </p:nvSpPr>
        <p:spPr>
          <a:xfrm>
            <a:off x="6520762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7" name="Shape 377"/>
          <p:cNvSpPr/>
          <p:nvPr/>
        </p:nvSpPr>
        <p:spPr>
          <a:xfrm>
            <a:off x="671967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8" name="Shape 378"/>
          <p:cNvSpPr/>
          <p:nvPr/>
        </p:nvSpPr>
        <p:spPr>
          <a:xfrm>
            <a:off x="6930637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/>
          <p:cNvSpPr/>
          <p:nvPr/>
        </p:nvSpPr>
        <p:spPr>
          <a:xfrm>
            <a:off x="7452925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0" name="Shape 380"/>
          <p:cNvSpPr/>
          <p:nvPr/>
        </p:nvSpPr>
        <p:spPr>
          <a:xfrm>
            <a:off x="7702025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1" name="Shape 381"/>
          <p:cNvSpPr/>
          <p:nvPr/>
        </p:nvSpPr>
        <p:spPr>
          <a:xfrm>
            <a:off x="7900912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/>
          <p:nvPr/>
        </p:nvSpPr>
        <p:spPr>
          <a:xfrm>
            <a:off x="8099825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3" name="Shape 383"/>
          <p:cNvSpPr/>
          <p:nvPr/>
        </p:nvSpPr>
        <p:spPr>
          <a:xfrm>
            <a:off x="7503125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8075600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5" name="Shape 385"/>
          <p:cNvSpPr/>
          <p:nvPr/>
        </p:nvSpPr>
        <p:spPr>
          <a:xfrm>
            <a:off x="7858862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6" name="Shape 386"/>
          <p:cNvSpPr/>
          <p:nvPr/>
        </p:nvSpPr>
        <p:spPr>
          <a:xfrm>
            <a:off x="7702025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7" name="Shape 387"/>
          <p:cNvSpPr/>
          <p:nvPr/>
        </p:nvSpPr>
        <p:spPr>
          <a:xfrm>
            <a:off x="51043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/>
          <p:nvPr/>
        </p:nvSpPr>
        <p:spPr>
          <a:xfrm>
            <a:off x="53032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9" name="Shape 389"/>
          <p:cNvSpPr/>
          <p:nvPr/>
        </p:nvSpPr>
        <p:spPr>
          <a:xfrm>
            <a:off x="55021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/>
          <p:nvPr/>
        </p:nvSpPr>
        <p:spPr>
          <a:xfrm>
            <a:off x="573020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1" name="Shape 391"/>
          <p:cNvSpPr/>
          <p:nvPr/>
        </p:nvSpPr>
        <p:spPr>
          <a:xfrm>
            <a:off x="51043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/>
          <p:nvPr/>
        </p:nvSpPr>
        <p:spPr>
          <a:xfrm>
            <a:off x="53032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3" name="Shape 393"/>
          <p:cNvSpPr/>
          <p:nvPr/>
        </p:nvSpPr>
        <p:spPr>
          <a:xfrm>
            <a:off x="55021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4" name="Shape 394"/>
          <p:cNvSpPr/>
          <p:nvPr/>
        </p:nvSpPr>
        <p:spPr>
          <a:xfrm>
            <a:off x="57010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5" name="Shape 395"/>
          <p:cNvSpPr/>
          <p:nvPr/>
        </p:nvSpPr>
        <p:spPr>
          <a:xfrm>
            <a:off x="62977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/>
          <p:cNvSpPr/>
          <p:nvPr/>
        </p:nvSpPr>
        <p:spPr>
          <a:xfrm>
            <a:off x="653535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7" name="Shape 397"/>
          <p:cNvSpPr/>
          <p:nvPr/>
        </p:nvSpPr>
        <p:spPr>
          <a:xfrm>
            <a:off x="673180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8" name="Shape 398"/>
          <p:cNvSpPr/>
          <p:nvPr/>
        </p:nvSpPr>
        <p:spPr>
          <a:xfrm>
            <a:off x="69379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9" name="Shape 399"/>
          <p:cNvSpPr/>
          <p:nvPr/>
        </p:nvSpPr>
        <p:spPr>
          <a:xfrm>
            <a:off x="62977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0" name="Shape 400"/>
          <p:cNvSpPr/>
          <p:nvPr/>
        </p:nvSpPr>
        <p:spPr>
          <a:xfrm>
            <a:off x="6520762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1" name="Shape 401"/>
          <p:cNvSpPr/>
          <p:nvPr/>
        </p:nvSpPr>
        <p:spPr>
          <a:xfrm>
            <a:off x="6729350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2" name="Shape 402"/>
          <p:cNvSpPr/>
          <p:nvPr/>
        </p:nvSpPr>
        <p:spPr>
          <a:xfrm>
            <a:off x="69379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3" name="Shape 403"/>
          <p:cNvSpPr/>
          <p:nvPr/>
        </p:nvSpPr>
        <p:spPr>
          <a:xfrm>
            <a:off x="747395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4" name="Shape 404"/>
          <p:cNvSpPr/>
          <p:nvPr/>
        </p:nvSpPr>
        <p:spPr>
          <a:xfrm>
            <a:off x="80998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5" name="Shape 405"/>
          <p:cNvSpPr/>
          <p:nvPr/>
        </p:nvSpPr>
        <p:spPr>
          <a:xfrm>
            <a:off x="785887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6" name="Shape 406"/>
          <p:cNvSpPr/>
          <p:nvPr/>
        </p:nvSpPr>
        <p:spPr>
          <a:xfrm>
            <a:off x="76693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7" name="Shape 407"/>
          <p:cNvSpPr/>
          <p:nvPr/>
        </p:nvSpPr>
        <p:spPr>
          <a:xfrm>
            <a:off x="74911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8" name="Shape 408"/>
          <p:cNvSpPr/>
          <p:nvPr/>
        </p:nvSpPr>
        <p:spPr>
          <a:xfrm>
            <a:off x="8099825" y="48267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9" name="Shape 409"/>
          <p:cNvSpPr/>
          <p:nvPr/>
        </p:nvSpPr>
        <p:spPr>
          <a:xfrm>
            <a:off x="7858875" y="48267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0" name="Shape 410"/>
          <p:cNvSpPr/>
          <p:nvPr/>
        </p:nvSpPr>
        <p:spPr>
          <a:xfrm>
            <a:off x="7669325" y="48267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1" name="Shape 411"/>
          <p:cNvSpPr/>
          <p:nvPr/>
        </p:nvSpPr>
        <p:spPr>
          <a:xfrm>
            <a:off x="8044325" y="4779475"/>
            <a:ext cx="280200" cy="263699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412" name="Shape 412"/>
          <p:cNvSpPr/>
          <p:nvPr/>
        </p:nvSpPr>
        <p:spPr>
          <a:xfrm>
            <a:off x="8044325" y="4963575"/>
            <a:ext cx="280200" cy="263699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413" name="Shape 413"/>
          <p:cNvSpPr txBox="1"/>
          <p:nvPr/>
        </p:nvSpPr>
        <p:spPr>
          <a:xfrm>
            <a:off x="4876775" y="4103075"/>
            <a:ext cx="2167200" cy="45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8+8+8+8+8+6=46</a:t>
            </a:r>
          </a:p>
        </p:txBody>
      </p:sp>
      <p:sp>
        <p:nvSpPr>
          <p:cNvPr id="414" name="Shape 414"/>
          <p:cNvSpPr txBox="1"/>
          <p:nvPr/>
        </p:nvSpPr>
        <p:spPr>
          <a:xfrm>
            <a:off x="7254400" y="4000125"/>
            <a:ext cx="1260900" cy="58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6x8= 48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48-2=46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Is there a simpler way that is still mathematically correct?</a:t>
            </a:r>
          </a:p>
        </p:txBody>
      </p:sp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Tour boats at the Laguna can carry </a:t>
            </a:r>
            <a:r>
              <a:rPr lang="en" sz="2400">
                <a:solidFill>
                  <a:srgbClr val="FF00FF"/>
                </a:solidFill>
              </a:rPr>
              <a:t>8 people at a time</a:t>
            </a:r>
            <a:r>
              <a:rPr lang="en" sz="2400"/>
              <a:t>. Alex watches </a:t>
            </a:r>
            <a:r>
              <a:rPr lang="en" sz="2400">
                <a:solidFill>
                  <a:srgbClr val="FF00FF"/>
                </a:solidFill>
              </a:rPr>
              <a:t>6 boats</a:t>
            </a:r>
            <a:r>
              <a:rPr lang="en" sz="2400"/>
              <a:t> float by. </a:t>
            </a:r>
            <a:r>
              <a:rPr lang="en" sz="2400">
                <a:solidFill>
                  <a:srgbClr val="FF00FF"/>
                </a:solidFill>
              </a:rPr>
              <a:t>In one boat</a:t>
            </a:r>
            <a:r>
              <a:rPr lang="en" sz="2400"/>
              <a:t>, there were </a:t>
            </a:r>
            <a:r>
              <a:rPr lang="en" sz="2400">
                <a:solidFill>
                  <a:srgbClr val="FF00FF"/>
                </a:solidFill>
              </a:rPr>
              <a:t>2</a:t>
            </a:r>
            <a:r>
              <a:rPr lang="en" sz="2400"/>
              <a:t> </a:t>
            </a:r>
            <a:r>
              <a:rPr lang="en" sz="2400">
                <a:solidFill>
                  <a:srgbClr val="FF00FF"/>
                </a:solidFill>
              </a:rPr>
              <a:t>empty seats</a:t>
            </a:r>
            <a:r>
              <a:rPr lang="en" sz="2400"/>
              <a:t>. The other boats were full. How many people did Alex see going by in boats?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Show perseverance in facing difficult problems.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Develop reasoning and logical thinking.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Communicate their ideas well.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Develop visualization skills.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Use the correct operation, tool, or unit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to get an answer.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Get the correct answer!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Notice patterns that are useful.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FF"/>
                </a:solidFill>
              </a:rPr>
              <a:t>Find and use shortcuts so they don’t have to do the same tedious thing over and over!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21" name="Shape 421"/>
          <p:cNvSpPr txBox="1"/>
          <p:nvPr/>
        </p:nvSpPr>
        <p:spPr>
          <a:xfrm>
            <a:off x="4716275" y="3024775"/>
            <a:ext cx="3970500" cy="2696400"/>
          </a:xfrm>
          <a:prstGeom prst="rect">
            <a:avLst/>
          </a:prstGeom>
          <a:solidFill>
            <a:srgbClr val="FFFFFF"/>
          </a:solidFill>
          <a:ln w="28575" cap="flat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22" name="Shape 422"/>
          <p:cNvSpPr/>
          <p:nvPr/>
        </p:nvSpPr>
        <p:spPr>
          <a:xfrm rot="-4118116">
            <a:off x="5105217" y="3140668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3" name="Shape 423"/>
          <p:cNvSpPr/>
          <p:nvPr/>
        </p:nvSpPr>
        <p:spPr>
          <a:xfrm rot="-4118116">
            <a:off x="6288542" y="3140668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4" name="Shape 424"/>
          <p:cNvSpPr/>
          <p:nvPr/>
        </p:nvSpPr>
        <p:spPr>
          <a:xfrm rot="-4118116">
            <a:off x="7471867" y="3140668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5" name="Shape 425"/>
          <p:cNvSpPr/>
          <p:nvPr/>
        </p:nvSpPr>
        <p:spPr>
          <a:xfrm rot="-4118116">
            <a:off x="7471867" y="4552693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6" name="Shape 426"/>
          <p:cNvSpPr/>
          <p:nvPr/>
        </p:nvSpPr>
        <p:spPr>
          <a:xfrm rot="-4118116">
            <a:off x="6288554" y="4552693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7" name="Shape 427"/>
          <p:cNvSpPr/>
          <p:nvPr/>
        </p:nvSpPr>
        <p:spPr>
          <a:xfrm rot="-4118116">
            <a:off x="5105217" y="4552693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8" name="Shape 428"/>
          <p:cNvSpPr/>
          <p:nvPr/>
        </p:nvSpPr>
        <p:spPr>
          <a:xfrm>
            <a:off x="51043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9" name="Shape 429"/>
          <p:cNvSpPr/>
          <p:nvPr/>
        </p:nvSpPr>
        <p:spPr>
          <a:xfrm>
            <a:off x="53032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0" name="Shape 430"/>
          <p:cNvSpPr/>
          <p:nvPr/>
        </p:nvSpPr>
        <p:spPr>
          <a:xfrm>
            <a:off x="55021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1" name="Shape 431"/>
          <p:cNvSpPr/>
          <p:nvPr/>
        </p:nvSpPr>
        <p:spPr>
          <a:xfrm>
            <a:off x="57010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2" name="Shape 432"/>
          <p:cNvSpPr/>
          <p:nvPr/>
        </p:nvSpPr>
        <p:spPr>
          <a:xfrm>
            <a:off x="51043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3" name="Shape 433"/>
          <p:cNvSpPr/>
          <p:nvPr/>
        </p:nvSpPr>
        <p:spPr>
          <a:xfrm>
            <a:off x="53032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4" name="Shape 434"/>
          <p:cNvSpPr/>
          <p:nvPr/>
        </p:nvSpPr>
        <p:spPr>
          <a:xfrm>
            <a:off x="55021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5" name="Shape 435"/>
          <p:cNvSpPr/>
          <p:nvPr/>
        </p:nvSpPr>
        <p:spPr>
          <a:xfrm>
            <a:off x="57010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6" name="Shape 436"/>
          <p:cNvSpPr/>
          <p:nvPr/>
        </p:nvSpPr>
        <p:spPr>
          <a:xfrm>
            <a:off x="62977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7" name="Shape 437"/>
          <p:cNvSpPr/>
          <p:nvPr/>
        </p:nvSpPr>
        <p:spPr>
          <a:xfrm>
            <a:off x="6520762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8" name="Shape 438"/>
          <p:cNvSpPr/>
          <p:nvPr/>
        </p:nvSpPr>
        <p:spPr>
          <a:xfrm>
            <a:off x="6731800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9" name="Shape 439"/>
          <p:cNvSpPr/>
          <p:nvPr/>
        </p:nvSpPr>
        <p:spPr>
          <a:xfrm>
            <a:off x="6930637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0" name="Shape 440"/>
          <p:cNvSpPr/>
          <p:nvPr/>
        </p:nvSpPr>
        <p:spPr>
          <a:xfrm>
            <a:off x="62977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1" name="Shape 441"/>
          <p:cNvSpPr/>
          <p:nvPr/>
        </p:nvSpPr>
        <p:spPr>
          <a:xfrm>
            <a:off x="6520762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2" name="Shape 442"/>
          <p:cNvSpPr/>
          <p:nvPr/>
        </p:nvSpPr>
        <p:spPr>
          <a:xfrm>
            <a:off x="671967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/>
          <p:nvPr/>
        </p:nvSpPr>
        <p:spPr>
          <a:xfrm>
            <a:off x="6930637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4" name="Shape 444"/>
          <p:cNvSpPr/>
          <p:nvPr/>
        </p:nvSpPr>
        <p:spPr>
          <a:xfrm>
            <a:off x="7452925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5" name="Shape 445"/>
          <p:cNvSpPr/>
          <p:nvPr/>
        </p:nvSpPr>
        <p:spPr>
          <a:xfrm>
            <a:off x="7702025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6" name="Shape 446"/>
          <p:cNvSpPr/>
          <p:nvPr/>
        </p:nvSpPr>
        <p:spPr>
          <a:xfrm>
            <a:off x="7900912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7" name="Shape 447"/>
          <p:cNvSpPr/>
          <p:nvPr/>
        </p:nvSpPr>
        <p:spPr>
          <a:xfrm>
            <a:off x="8099825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8" name="Shape 448"/>
          <p:cNvSpPr/>
          <p:nvPr/>
        </p:nvSpPr>
        <p:spPr>
          <a:xfrm>
            <a:off x="7503125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/>
          <p:nvPr/>
        </p:nvSpPr>
        <p:spPr>
          <a:xfrm>
            <a:off x="8075600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0" name="Shape 450"/>
          <p:cNvSpPr/>
          <p:nvPr/>
        </p:nvSpPr>
        <p:spPr>
          <a:xfrm>
            <a:off x="7858862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1" name="Shape 451"/>
          <p:cNvSpPr/>
          <p:nvPr/>
        </p:nvSpPr>
        <p:spPr>
          <a:xfrm>
            <a:off x="7702025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2" name="Shape 452"/>
          <p:cNvSpPr/>
          <p:nvPr/>
        </p:nvSpPr>
        <p:spPr>
          <a:xfrm>
            <a:off x="51043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3" name="Shape 453"/>
          <p:cNvSpPr/>
          <p:nvPr/>
        </p:nvSpPr>
        <p:spPr>
          <a:xfrm>
            <a:off x="53032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4" name="Shape 454"/>
          <p:cNvSpPr/>
          <p:nvPr/>
        </p:nvSpPr>
        <p:spPr>
          <a:xfrm>
            <a:off x="55021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/>
          <p:nvPr/>
        </p:nvSpPr>
        <p:spPr>
          <a:xfrm>
            <a:off x="573020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6" name="Shape 456"/>
          <p:cNvSpPr/>
          <p:nvPr/>
        </p:nvSpPr>
        <p:spPr>
          <a:xfrm>
            <a:off x="51043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7" name="Shape 457"/>
          <p:cNvSpPr/>
          <p:nvPr/>
        </p:nvSpPr>
        <p:spPr>
          <a:xfrm>
            <a:off x="53032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8" name="Shape 458"/>
          <p:cNvSpPr/>
          <p:nvPr/>
        </p:nvSpPr>
        <p:spPr>
          <a:xfrm>
            <a:off x="55021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9" name="Shape 459"/>
          <p:cNvSpPr/>
          <p:nvPr/>
        </p:nvSpPr>
        <p:spPr>
          <a:xfrm>
            <a:off x="57010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0" name="Shape 460"/>
          <p:cNvSpPr/>
          <p:nvPr/>
        </p:nvSpPr>
        <p:spPr>
          <a:xfrm>
            <a:off x="62977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1" name="Shape 461"/>
          <p:cNvSpPr/>
          <p:nvPr/>
        </p:nvSpPr>
        <p:spPr>
          <a:xfrm>
            <a:off x="653535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2" name="Shape 462"/>
          <p:cNvSpPr/>
          <p:nvPr/>
        </p:nvSpPr>
        <p:spPr>
          <a:xfrm>
            <a:off x="673180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3" name="Shape 463"/>
          <p:cNvSpPr/>
          <p:nvPr/>
        </p:nvSpPr>
        <p:spPr>
          <a:xfrm>
            <a:off x="69379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4" name="Shape 464"/>
          <p:cNvSpPr/>
          <p:nvPr/>
        </p:nvSpPr>
        <p:spPr>
          <a:xfrm>
            <a:off x="62977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5" name="Shape 465"/>
          <p:cNvSpPr/>
          <p:nvPr/>
        </p:nvSpPr>
        <p:spPr>
          <a:xfrm>
            <a:off x="6520762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6" name="Shape 466"/>
          <p:cNvSpPr/>
          <p:nvPr/>
        </p:nvSpPr>
        <p:spPr>
          <a:xfrm>
            <a:off x="6729350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7" name="Shape 467"/>
          <p:cNvSpPr/>
          <p:nvPr/>
        </p:nvSpPr>
        <p:spPr>
          <a:xfrm>
            <a:off x="69379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/>
          <p:nvPr/>
        </p:nvSpPr>
        <p:spPr>
          <a:xfrm>
            <a:off x="747395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/>
          <p:nvPr/>
        </p:nvSpPr>
        <p:spPr>
          <a:xfrm>
            <a:off x="80998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/>
          <p:nvPr/>
        </p:nvSpPr>
        <p:spPr>
          <a:xfrm>
            <a:off x="785887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1" name="Shape 471"/>
          <p:cNvSpPr/>
          <p:nvPr/>
        </p:nvSpPr>
        <p:spPr>
          <a:xfrm>
            <a:off x="76693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2" name="Shape 472"/>
          <p:cNvSpPr/>
          <p:nvPr/>
        </p:nvSpPr>
        <p:spPr>
          <a:xfrm>
            <a:off x="74911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/>
          <p:nvPr/>
        </p:nvSpPr>
        <p:spPr>
          <a:xfrm>
            <a:off x="8099825" y="48267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4" name="Shape 474"/>
          <p:cNvSpPr/>
          <p:nvPr/>
        </p:nvSpPr>
        <p:spPr>
          <a:xfrm>
            <a:off x="7858875" y="48267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5" name="Shape 475"/>
          <p:cNvSpPr/>
          <p:nvPr/>
        </p:nvSpPr>
        <p:spPr>
          <a:xfrm>
            <a:off x="7669325" y="48267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6" name="Shape 476"/>
          <p:cNvSpPr/>
          <p:nvPr/>
        </p:nvSpPr>
        <p:spPr>
          <a:xfrm>
            <a:off x="8044325" y="4779475"/>
            <a:ext cx="280200" cy="263699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477" name="Shape 477"/>
          <p:cNvSpPr/>
          <p:nvPr/>
        </p:nvSpPr>
        <p:spPr>
          <a:xfrm>
            <a:off x="8044325" y="4963575"/>
            <a:ext cx="280200" cy="263699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478" name="Shape 478"/>
          <p:cNvSpPr/>
          <p:nvPr/>
        </p:nvSpPr>
        <p:spPr>
          <a:xfrm>
            <a:off x="4674146" y="3010005"/>
            <a:ext cx="4049675" cy="2694275"/>
          </a:xfrm>
          <a:custGeom>
            <a:avLst/>
            <a:gdLst/>
            <a:ahLst/>
            <a:cxnLst/>
            <a:rect l="0" t="0" r="0" b="0"/>
            <a:pathLst>
              <a:path w="161987" h="107771" extrusionOk="0">
                <a:moveTo>
                  <a:pt x="14023" y="10143"/>
                </a:moveTo>
                <a:cubicBezTo>
                  <a:pt x="-8463" y="25532"/>
                  <a:pt x="-304" y="82579"/>
                  <a:pt x="14421" y="97703"/>
                </a:cubicBezTo>
                <a:cubicBezTo>
                  <a:pt x="29146" y="112827"/>
                  <a:pt x="87254" y="108250"/>
                  <a:pt x="102378" y="100887"/>
                </a:cubicBezTo>
                <a:cubicBezTo>
                  <a:pt x="117501" y="93524"/>
                  <a:pt x="97071" y="63408"/>
                  <a:pt x="105164" y="53525"/>
                </a:cubicBezTo>
                <a:cubicBezTo>
                  <a:pt x="113256" y="43641"/>
                  <a:pt x="143571" y="49611"/>
                  <a:pt x="150934" y="41585"/>
                </a:cubicBezTo>
                <a:cubicBezTo>
                  <a:pt x="158297" y="33558"/>
                  <a:pt x="172160" y="10607"/>
                  <a:pt x="149342" y="5367"/>
                </a:cubicBezTo>
                <a:cubicBezTo>
                  <a:pt x="126523" y="126"/>
                  <a:pt x="36509" y="-5246"/>
                  <a:pt x="14023" y="10143"/>
                </a:cubicBezTo>
                <a:close/>
              </a:path>
            </a:pathLst>
          </a:custGeom>
          <a:noFill/>
          <a:ln w="19050" cap="flat">
            <a:solidFill>
              <a:srgbClr val="FF00FF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479" name="Shape 479"/>
          <p:cNvSpPr txBox="1"/>
          <p:nvPr/>
        </p:nvSpPr>
        <p:spPr>
          <a:xfrm>
            <a:off x="5303225" y="4100975"/>
            <a:ext cx="1502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5x8=40</a:t>
            </a:r>
          </a:p>
        </p:txBody>
      </p:sp>
      <p:sp>
        <p:nvSpPr>
          <p:cNvPr id="480" name="Shape 480"/>
          <p:cNvSpPr txBox="1"/>
          <p:nvPr/>
        </p:nvSpPr>
        <p:spPr>
          <a:xfrm>
            <a:off x="7207125" y="4304525"/>
            <a:ext cx="1502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40+6=46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What does all that lead to?</a:t>
            </a:r>
          </a:p>
        </p:txBody>
      </p:sp>
      <p:sp>
        <p:nvSpPr>
          <p:cNvPr id="486" name="Shape 486"/>
          <p:cNvSpPr txBox="1">
            <a:spLocks noGrp="1"/>
          </p:cNvSpPr>
          <p:nvPr>
            <p:ph type="body" idx="1"/>
          </p:nvPr>
        </p:nvSpPr>
        <p:spPr>
          <a:xfrm>
            <a:off x="457200" y="159025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00FF"/>
                </a:solidFill>
              </a:rPr>
              <a:t>Show perseverance in facing difficult problems.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Develop reasoning and logical thinking.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Communicate their ideas well.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Develop visualization skills.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Use the correct operation, tool, or unit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to get an answer.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Get the correct answer!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Notice patterns that are useful.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Find and use shortcuts so they don’t have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to do the same tedious thing over and over!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487" name="Shape 48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567025" y="3302825"/>
            <a:ext cx="4119775" cy="2898499"/>
          </a:xfrm>
          <a:prstGeom prst="rect">
            <a:avLst/>
          </a:prstGeom>
          <a:noFill/>
          <a:ln>
            <a:noFill/>
          </a:ln>
        </p:spPr>
      </p:pic>
      <p:sp>
        <p:nvSpPr>
          <p:cNvPr id="488" name="Shape 488"/>
          <p:cNvSpPr/>
          <p:nvPr/>
        </p:nvSpPr>
        <p:spPr>
          <a:xfrm>
            <a:off x="5980100" y="2468525"/>
            <a:ext cx="2451299" cy="730199"/>
          </a:xfrm>
          <a:prstGeom prst="wedgeEllipseCallout">
            <a:avLst>
              <a:gd name="adj1" fmla="val 64177"/>
              <a:gd name="adj2" fmla="val -59521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You can do it, Patricia!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Not all the practices will be tapped by every student for every problem.</a:t>
            </a:r>
          </a:p>
        </p:txBody>
      </p:sp>
      <p:sp>
        <p:nvSpPr>
          <p:cNvPr id="494" name="Shape 494"/>
          <p:cNvSpPr txBox="1">
            <a:spLocks noGrp="1"/>
          </p:cNvSpPr>
          <p:nvPr>
            <p:ph type="body" idx="1"/>
          </p:nvPr>
        </p:nvSpPr>
        <p:spPr>
          <a:xfrm>
            <a:off x="457200" y="2694550"/>
            <a:ext cx="3994500" cy="3873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May know the steps, but not have a solid understanding of why they are needed.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May rely on drawing pictures to understand how to solve the problem.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Can solve problems, but cannot articulate </a:t>
            </a:r>
            <a:r>
              <a:rPr lang="en" sz="1800" i="1"/>
              <a:t>how </a:t>
            </a:r>
            <a:r>
              <a:rPr lang="en" sz="1800"/>
              <a:t>they solved them.</a:t>
            </a:r>
          </a:p>
          <a:p>
            <a:pPr marL="457200" lvl="0" indent="-3429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May need to focus on just one solution or method that they feel comfortable with.</a:t>
            </a:r>
          </a:p>
        </p:txBody>
      </p:sp>
      <p:sp>
        <p:nvSpPr>
          <p:cNvPr id="495" name="Shape 495"/>
          <p:cNvSpPr txBox="1">
            <a:spLocks noGrp="1"/>
          </p:cNvSpPr>
          <p:nvPr>
            <p:ph type="body" idx="2"/>
          </p:nvPr>
        </p:nvSpPr>
        <p:spPr>
          <a:xfrm>
            <a:off x="4692275" y="2086075"/>
            <a:ext cx="3994500" cy="4481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Can visualize the problem clearly, so that they understand what steps need to be followed.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Are able to use quick representations instead of drawings.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Can give a concise explanation of why their answer is correct.</a:t>
            </a:r>
          </a:p>
          <a:p>
            <a:pPr marL="457200" lvl="0" indent="-3429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Can see the connections between different methods and </a:t>
            </a:r>
            <a:r>
              <a:rPr lang="en" sz="1800" i="1"/>
              <a:t>why they produce the same answer</a:t>
            </a:r>
            <a:r>
              <a:rPr lang="en" sz="1800"/>
              <a:t>.</a:t>
            </a:r>
          </a:p>
        </p:txBody>
      </p:sp>
      <p:sp>
        <p:nvSpPr>
          <p:cNvPr id="496" name="Shape 496"/>
          <p:cNvSpPr txBox="1"/>
          <p:nvPr/>
        </p:nvSpPr>
        <p:spPr>
          <a:xfrm>
            <a:off x="4832700" y="1686250"/>
            <a:ext cx="3854100" cy="100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  <a:r>
              <a:rPr lang="en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More mathematically proficient students:</a:t>
            </a:r>
          </a:p>
        </p:txBody>
      </p:sp>
      <p:sp>
        <p:nvSpPr>
          <p:cNvPr id="497" name="Shape 497"/>
          <p:cNvSpPr txBox="1"/>
          <p:nvPr/>
        </p:nvSpPr>
        <p:spPr>
          <a:xfrm>
            <a:off x="527400" y="1686250"/>
            <a:ext cx="3854100" cy="100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  <a:r>
              <a:rPr lang="en"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Less mathematically proficient students: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Helping with Word Problems</a:t>
            </a:r>
          </a:p>
        </p:txBody>
      </p:sp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Show excitement for solving problems. Instead of groaning, try “Hmmm… this is an interesting one! What can we try first?”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Ask your child “Can you picture it?” If you need to draw a picture to figure it out, that is okay!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Allow them to use the method that makes sense to them.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If your child becomes angry, upset, or argumentative, put it away for the night! Write  a note to the teacher.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about those pesky diagrams?</a:t>
            </a:r>
          </a:p>
        </p:txBody>
      </p:sp>
      <p:sp>
        <p:nvSpPr>
          <p:cNvPr id="509" name="Shape 509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have you found confusing about the “new” approach to math?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Comparison Bars</a:t>
            </a:r>
          </a:p>
        </p:txBody>
      </p:sp>
      <p:sp>
        <p:nvSpPr>
          <p:cNvPr id="515" name="Shape 5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Show perseverance in facing difficult problems.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Develop reasoning and logical thinking.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Communicate their ideas well.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00FF"/>
                </a:solidFill>
              </a:rPr>
              <a:t>Develop visualization skills.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Use the correct operation, tool, or unit to get an answer.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Get the correct answer!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Notice patterns that are useful.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Find and use shortcuts so they don’t have to do the same tedious thing over and over!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6" name="Shape 516"/>
          <p:cNvSpPr txBox="1">
            <a:spLocks noGrp="1"/>
          </p:cNvSpPr>
          <p:nvPr>
            <p:ph type="body" idx="2"/>
          </p:nvPr>
        </p:nvSpPr>
        <p:spPr>
          <a:xfrm>
            <a:off x="5075375" y="2028500"/>
            <a:ext cx="2758499" cy="53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400" i="1">
                <a:solidFill>
                  <a:srgbClr val="FF00FF"/>
                </a:solidFill>
              </a:rPr>
              <a:t>Always has the bigger number</a:t>
            </a:r>
          </a:p>
        </p:txBody>
      </p:sp>
      <p:sp>
        <p:nvSpPr>
          <p:cNvPr id="517" name="Shape 517"/>
          <p:cNvSpPr/>
          <p:nvPr/>
        </p:nvSpPr>
        <p:spPr>
          <a:xfrm>
            <a:off x="4960475" y="2460325"/>
            <a:ext cx="2988300" cy="914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87</a:t>
            </a:r>
          </a:p>
        </p:txBody>
      </p:sp>
      <p:sp>
        <p:nvSpPr>
          <p:cNvPr id="518" name="Shape 518"/>
          <p:cNvSpPr/>
          <p:nvPr/>
        </p:nvSpPr>
        <p:spPr>
          <a:xfrm>
            <a:off x="4970425" y="3456400"/>
            <a:ext cx="1514100" cy="8865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49</a:t>
            </a:r>
          </a:p>
        </p:txBody>
      </p:sp>
      <p:sp>
        <p:nvSpPr>
          <p:cNvPr id="519" name="Shape 519"/>
          <p:cNvSpPr/>
          <p:nvPr/>
        </p:nvSpPr>
        <p:spPr>
          <a:xfrm>
            <a:off x="6564150" y="3456400"/>
            <a:ext cx="1384499" cy="8564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000">
                <a:latin typeface="Georgia"/>
                <a:ea typeface="Georgia"/>
                <a:cs typeface="Georgia"/>
                <a:sym typeface="Georgia"/>
              </a:rPr>
              <a:t>38</a:t>
            </a:r>
          </a:p>
        </p:txBody>
      </p:sp>
      <p:sp>
        <p:nvSpPr>
          <p:cNvPr id="520" name="Shape 520"/>
          <p:cNvSpPr txBox="1">
            <a:spLocks noGrp="1"/>
          </p:cNvSpPr>
          <p:nvPr>
            <p:ph type="body" idx="3"/>
          </p:nvPr>
        </p:nvSpPr>
        <p:spPr>
          <a:xfrm>
            <a:off x="6564150" y="4312900"/>
            <a:ext cx="2758499" cy="53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i="1">
                <a:solidFill>
                  <a:srgbClr val="FF00FF"/>
                </a:solidFill>
              </a:rPr>
              <a:t>Always has the difference. WHY is it a different shape?</a:t>
            </a:r>
          </a:p>
        </p:txBody>
      </p:sp>
      <p:sp>
        <p:nvSpPr>
          <p:cNvPr id="521" name="Shape 521"/>
          <p:cNvSpPr txBox="1">
            <a:spLocks noGrp="1"/>
          </p:cNvSpPr>
          <p:nvPr>
            <p:ph type="body" idx="4"/>
          </p:nvPr>
        </p:nvSpPr>
        <p:spPr>
          <a:xfrm>
            <a:off x="4929025" y="4312900"/>
            <a:ext cx="1596899" cy="64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i="1">
                <a:solidFill>
                  <a:srgbClr val="FF00FF"/>
                </a:solidFill>
              </a:rPr>
              <a:t>Always has the smaller number</a:t>
            </a:r>
          </a:p>
        </p:txBody>
      </p:sp>
      <p:sp>
        <p:nvSpPr>
          <p:cNvPr id="522" name="Shape 522"/>
          <p:cNvSpPr txBox="1"/>
          <p:nvPr/>
        </p:nvSpPr>
        <p:spPr>
          <a:xfrm>
            <a:off x="4692450" y="5129800"/>
            <a:ext cx="39945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Can you SEE how this diagram matches an equation like</a:t>
            </a:r>
            <a:r>
              <a:rPr lang="en" sz="24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 87-49=38</a:t>
            </a: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Math Mountains</a:t>
            </a:r>
          </a:p>
        </p:txBody>
      </p:sp>
      <p:sp>
        <p:nvSpPr>
          <p:cNvPr id="528" name="Shape 5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Show perseverance in facing difficult problems.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Develop reasoning and logical thinking.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Communicate their ideas well.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Develop visualization skills.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Use the correct operation, tool, or unit to get an answer.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Get the correct answer!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00FF"/>
                </a:solidFill>
              </a:rPr>
              <a:t>Notice patterns that are useful.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Find and use shortcuts so they don’t have to do the same tedious thing over and over!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29" name="Shape 529"/>
          <p:cNvSpPr txBox="1">
            <a:spLocks noGrp="1"/>
          </p:cNvSpPr>
          <p:nvPr>
            <p:ph type="body" idx="2"/>
          </p:nvPr>
        </p:nvSpPr>
        <p:spPr>
          <a:xfrm>
            <a:off x="6415500" y="1600200"/>
            <a:ext cx="646799" cy="78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/>
              <a:t>64</a:t>
            </a:r>
          </a:p>
        </p:txBody>
      </p:sp>
      <p:sp>
        <p:nvSpPr>
          <p:cNvPr id="530" name="Shape 530"/>
          <p:cNvSpPr txBox="1">
            <a:spLocks noGrp="1"/>
          </p:cNvSpPr>
          <p:nvPr>
            <p:ph type="body" idx="3"/>
          </p:nvPr>
        </p:nvSpPr>
        <p:spPr>
          <a:xfrm>
            <a:off x="7105775" y="2563050"/>
            <a:ext cx="646799" cy="78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 dirty="0">
                <a:latin typeface="Georgia" pitchFamily="18" charset="0"/>
              </a:rPr>
              <a:t>4</a:t>
            </a:r>
          </a:p>
        </p:txBody>
      </p:sp>
      <p:sp>
        <p:nvSpPr>
          <p:cNvPr id="531" name="Shape 531"/>
          <p:cNvSpPr txBox="1">
            <a:spLocks noGrp="1"/>
          </p:cNvSpPr>
          <p:nvPr>
            <p:ph type="body" idx="4"/>
          </p:nvPr>
        </p:nvSpPr>
        <p:spPr>
          <a:xfrm>
            <a:off x="5768700" y="2563050"/>
            <a:ext cx="646799" cy="78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 dirty="0">
                <a:latin typeface="Georgia" pitchFamily="18" charset="0"/>
              </a:rPr>
              <a:t>16</a:t>
            </a:r>
          </a:p>
        </p:txBody>
      </p:sp>
      <p:sp>
        <p:nvSpPr>
          <p:cNvPr id="532" name="Shape 532"/>
          <p:cNvSpPr txBox="1">
            <a:spLocks noGrp="1"/>
          </p:cNvSpPr>
          <p:nvPr>
            <p:ph type="body" idx="5"/>
          </p:nvPr>
        </p:nvSpPr>
        <p:spPr>
          <a:xfrm>
            <a:off x="6415500" y="4348275"/>
            <a:ext cx="646799" cy="78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 dirty="0">
                <a:latin typeface="Georgia" pitchFamily="18" charset="0"/>
              </a:rPr>
              <a:t>4</a:t>
            </a:r>
          </a:p>
        </p:txBody>
      </p:sp>
      <p:sp>
        <p:nvSpPr>
          <p:cNvPr id="533" name="Shape 533"/>
          <p:cNvSpPr txBox="1">
            <a:spLocks noGrp="1"/>
          </p:cNvSpPr>
          <p:nvPr>
            <p:ph type="body" idx="6"/>
          </p:nvPr>
        </p:nvSpPr>
        <p:spPr>
          <a:xfrm>
            <a:off x="5596350" y="4301450"/>
            <a:ext cx="646799" cy="78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 dirty="0">
                <a:latin typeface="Georgia" pitchFamily="18" charset="0"/>
              </a:rPr>
              <a:t>2</a:t>
            </a:r>
          </a:p>
        </p:txBody>
      </p:sp>
      <p:sp>
        <p:nvSpPr>
          <p:cNvPr id="534" name="Shape 534"/>
          <p:cNvSpPr txBox="1">
            <a:spLocks noGrp="1"/>
          </p:cNvSpPr>
          <p:nvPr>
            <p:ph type="body" idx="7"/>
          </p:nvPr>
        </p:nvSpPr>
        <p:spPr>
          <a:xfrm>
            <a:off x="6174500" y="3432250"/>
            <a:ext cx="646799" cy="78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 dirty="0">
                <a:latin typeface="Georgia" pitchFamily="18" charset="0"/>
              </a:rPr>
              <a:t>8</a:t>
            </a:r>
          </a:p>
        </p:txBody>
      </p:sp>
      <p:sp>
        <p:nvSpPr>
          <p:cNvPr id="535" name="Shape 535"/>
          <p:cNvSpPr txBox="1">
            <a:spLocks noGrp="1"/>
          </p:cNvSpPr>
          <p:nvPr>
            <p:ph type="body" idx="8"/>
          </p:nvPr>
        </p:nvSpPr>
        <p:spPr>
          <a:xfrm>
            <a:off x="5324775" y="3432250"/>
            <a:ext cx="646799" cy="78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 dirty="0">
                <a:latin typeface="Georgia" pitchFamily="18" charset="0"/>
              </a:rPr>
              <a:t>2</a:t>
            </a:r>
          </a:p>
        </p:txBody>
      </p:sp>
      <p:sp>
        <p:nvSpPr>
          <p:cNvPr id="536" name="Shape 536"/>
          <p:cNvSpPr txBox="1">
            <a:spLocks noGrp="1"/>
          </p:cNvSpPr>
          <p:nvPr>
            <p:ph type="body" idx="9"/>
          </p:nvPr>
        </p:nvSpPr>
        <p:spPr>
          <a:xfrm>
            <a:off x="7632900" y="3432250"/>
            <a:ext cx="646799" cy="78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 dirty="0">
                <a:latin typeface="Georgia" pitchFamily="18" charset="0"/>
              </a:rPr>
              <a:t>2</a:t>
            </a:r>
          </a:p>
        </p:txBody>
      </p:sp>
      <p:sp>
        <p:nvSpPr>
          <p:cNvPr id="537" name="Shape 537"/>
          <p:cNvSpPr txBox="1">
            <a:spLocks noGrp="1"/>
          </p:cNvSpPr>
          <p:nvPr>
            <p:ph type="body" idx="13"/>
          </p:nvPr>
        </p:nvSpPr>
        <p:spPr>
          <a:xfrm>
            <a:off x="5963450" y="5128575"/>
            <a:ext cx="646799" cy="78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 dirty="0">
                <a:latin typeface="Georgia" pitchFamily="18" charset="0"/>
              </a:rPr>
              <a:t>2</a:t>
            </a:r>
          </a:p>
        </p:txBody>
      </p:sp>
      <p:sp>
        <p:nvSpPr>
          <p:cNvPr id="538" name="Shape 538"/>
          <p:cNvSpPr txBox="1">
            <a:spLocks noGrp="1"/>
          </p:cNvSpPr>
          <p:nvPr>
            <p:ph type="body" idx="14"/>
          </p:nvPr>
        </p:nvSpPr>
        <p:spPr>
          <a:xfrm>
            <a:off x="6903700" y="3432250"/>
            <a:ext cx="646799" cy="78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 dirty="0">
                <a:latin typeface="Georgia" pitchFamily="18" charset="0"/>
              </a:rPr>
              <a:t>2</a:t>
            </a:r>
          </a:p>
        </p:txBody>
      </p:sp>
      <p:sp>
        <p:nvSpPr>
          <p:cNvPr id="539" name="Shape 539"/>
          <p:cNvSpPr txBox="1">
            <a:spLocks noGrp="1"/>
          </p:cNvSpPr>
          <p:nvPr>
            <p:ph type="body" idx="15"/>
          </p:nvPr>
        </p:nvSpPr>
        <p:spPr>
          <a:xfrm>
            <a:off x="6706650" y="5128575"/>
            <a:ext cx="646799" cy="78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 dirty="0">
                <a:latin typeface="Georgia" pitchFamily="18" charset="0"/>
              </a:rPr>
              <a:t>2</a:t>
            </a:r>
          </a:p>
        </p:txBody>
      </p:sp>
      <p:cxnSp>
        <p:nvCxnSpPr>
          <p:cNvPr id="540" name="Shape 540"/>
          <p:cNvCxnSpPr>
            <a:stCxn id="529" idx="2"/>
          </p:cNvCxnSpPr>
          <p:nvPr/>
        </p:nvCxnSpPr>
        <p:spPr>
          <a:xfrm flipH="1">
            <a:off x="6255299" y="2380500"/>
            <a:ext cx="483600" cy="398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41" name="Shape 541"/>
          <p:cNvCxnSpPr>
            <a:stCxn id="529" idx="2"/>
          </p:cNvCxnSpPr>
          <p:nvPr/>
        </p:nvCxnSpPr>
        <p:spPr>
          <a:xfrm>
            <a:off x="6738899" y="2380500"/>
            <a:ext cx="582300" cy="428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42" name="Shape 542"/>
          <p:cNvCxnSpPr>
            <a:endCxn id="531" idx="2"/>
          </p:cNvCxnSpPr>
          <p:nvPr/>
        </p:nvCxnSpPr>
        <p:spPr>
          <a:xfrm rot="10800000" flipH="1">
            <a:off x="5747399" y="3343350"/>
            <a:ext cx="344700" cy="342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43" name="Shape 543"/>
          <p:cNvCxnSpPr/>
          <p:nvPr/>
        </p:nvCxnSpPr>
        <p:spPr>
          <a:xfrm rot="10800000">
            <a:off x="6095774" y="3386574"/>
            <a:ext cx="259200" cy="328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44" name="Shape 544"/>
          <p:cNvCxnSpPr/>
          <p:nvPr/>
        </p:nvCxnSpPr>
        <p:spPr>
          <a:xfrm rot="10800000" flipH="1">
            <a:off x="7318675" y="3250724"/>
            <a:ext cx="208499" cy="417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45" name="Shape 545"/>
          <p:cNvCxnSpPr/>
          <p:nvPr/>
        </p:nvCxnSpPr>
        <p:spPr>
          <a:xfrm rot="16200000" flipH="1">
            <a:off x="7505700" y="3314700"/>
            <a:ext cx="381000" cy="304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46" name="Shape 546"/>
          <p:cNvCxnSpPr/>
          <p:nvPr/>
        </p:nvCxnSpPr>
        <p:spPr>
          <a:xfrm rot="5400000" flipH="1" flipV="1">
            <a:off x="5964149" y="4094251"/>
            <a:ext cx="533400" cy="422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47" name="Shape 547"/>
          <p:cNvCxnSpPr/>
          <p:nvPr/>
        </p:nvCxnSpPr>
        <p:spPr>
          <a:xfrm rot="16200000" flipV="1">
            <a:off x="6324602" y="4191001"/>
            <a:ext cx="533399" cy="228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48" name="Shape 548"/>
          <p:cNvCxnSpPr/>
          <p:nvPr/>
        </p:nvCxnSpPr>
        <p:spPr>
          <a:xfrm rot="10800000" flipH="1">
            <a:off x="6343850" y="5044774"/>
            <a:ext cx="363899" cy="344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549" name="Shape 549"/>
          <p:cNvCxnSpPr/>
          <p:nvPr/>
        </p:nvCxnSpPr>
        <p:spPr>
          <a:xfrm rot="10800000">
            <a:off x="6669325" y="5054375"/>
            <a:ext cx="210899" cy="335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50" name="Shape 550"/>
          <p:cNvSpPr txBox="1"/>
          <p:nvPr/>
        </p:nvSpPr>
        <p:spPr>
          <a:xfrm>
            <a:off x="4645225" y="5859000"/>
            <a:ext cx="4259100" cy="78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latin typeface="Georgia"/>
                <a:ea typeface="Georgia"/>
                <a:cs typeface="Georgia"/>
                <a:sym typeface="Georgia"/>
              </a:rPr>
              <a:t>Does this look more familiar?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Cringe-Worthy Moment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688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Patricia Heaton on Who Wants to Be a Millionaire?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http://youtu.be/YtrZ4Dec6eo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3421325"/>
            <a:ext cx="8229600" cy="278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dirty="0">
                <a:latin typeface="Georgia" pitchFamily="18" charset="0"/>
              </a:rPr>
              <a:t>What are your first reactions on seeing the video?</a:t>
            </a:r>
          </a:p>
          <a:p>
            <a:pPr rtl="0">
              <a:spcBef>
                <a:spcPts val="0"/>
              </a:spcBef>
              <a:buNone/>
            </a:pPr>
            <a:endParaRPr sz="2400" dirty="0">
              <a:latin typeface="Georgia" pitchFamily="18" charset="0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400" dirty="0">
                <a:latin typeface="Georgia" pitchFamily="18" charset="0"/>
              </a:rPr>
              <a:t>What do we mean when we say someone is “good at math”?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Shape 5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Arrays</a:t>
            </a:r>
          </a:p>
        </p:txBody>
      </p:sp>
      <p:sp>
        <p:nvSpPr>
          <p:cNvPr id="556" name="Shape 5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Show perseverance in facing difficult problems.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Develop reasoning and logical thinking.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Communicate their ideas well.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00FF"/>
                </a:solidFill>
              </a:rPr>
              <a:t>Develop visualization skills.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Use the correct operation, tool, or unit to get an answer.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Get the correct answer!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00FF"/>
                </a:solidFill>
              </a:rPr>
              <a:t>Notice patterns that are useful.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Find and use shortcuts so they don’t have to do the same tedious thing over and over!</a:t>
            </a:r>
          </a:p>
        </p:txBody>
      </p:sp>
      <p:sp>
        <p:nvSpPr>
          <p:cNvPr id="557" name="Shape 557"/>
          <p:cNvSpPr txBox="1">
            <a:spLocks noGrp="1"/>
          </p:cNvSpPr>
          <p:nvPr>
            <p:ph type="body" idx="2"/>
          </p:nvPr>
        </p:nvSpPr>
        <p:spPr>
          <a:xfrm>
            <a:off x="4700625" y="4148650"/>
            <a:ext cx="3994500" cy="149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To use this tool, you have to understand the </a:t>
            </a:r>
            <a:r>
              <a:rPr lang="en" sz="2400" i="1"/>
              <a:t>meaning</a:t>
            </a:r>
            <a:r>
              <a:rPr lang="en" sz="2400"/>
              <a:t> of multiplication!</a:t>
            </a:r>
          </a:p>
        </p:txBody>
      </p:sp>
      <p:sp>
        <p:nvSpPr>
          <p:cNvPr id="558" name="Shape 558"/>
          <p:cNvSpPr/>
          <p:nvPr/>
        </p:nvSpPr>
        <p:spPr>
          <a:xfrm>
            <a:off x="6066375" y="2475350"/>
            <a:ext cx="348600" cy="3486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59" name="Shape 559"/>
          <p:cNvSpPr/>
          <p:nvPr/>
        </p:nvSpPr>
        <p:spPr>
          <a:xfrm>
            <a:off x="6066375" y="2932550"/>
            <a:ext cx="348600" cy="3486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/>
          <p:nvPr/>
        </p:nvSpPr>
        <p:spPr>
          <a:xfrm>
            <a:off x="6523575" y="2932550"/>
            <a:ext cx="348600" cy="3486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1" name="Shape 561"/>
          <p:cNvSpPr/>
          <p:nvPr/>
        </p:nvSpPr>
        <p:spPr>
          <a:xfrm>
            <a:off x="6066375" y="3389750"/>
            <a:ext cx="348600" cy="3486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2" name="Shape 562"/>
          <p:cNvSpPr/>
          <p:nvPr/>
        </p:nvSpPr>
        <p:spPr>
          <a:xfrm>
            <a:off x="6523575" y="3389750"/>
            <a:ext cx="348600" cy="3486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3" name="Shape 563"/>
          <p:cNvSpPr/>
          <p:nvPr/>
        </p:nvSpPr>
        <p:spPr>
          <a:xfrm>
            <a:off x="7024575" y="3389750"/>
            <a:ext cx="348600" cy="3486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4" name="Shape 564"/>
          <p:cNvSpPr/>
          <p:nvPr/>
        </p:nvSpPr>
        <p:spPr>
          <a:xfrm>
            <a:off x="7525575" y="3389750"/>
            <a:ext cx="348600" cy="3486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5" name="Shape 565"/>
          <p:cNvSpPr/>
          <p:nvPr/>
        </p:nvSpPr>
        <p:spPr>
          <a:xfrm>
            <a:off x="8026575" y="3389750"/>
            <a:ext cx="348600" cy="3486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/>
          <p:nvPr/>
        </p:nvSpPr>
        <p:spPr>
          <a:xfrm>
            <a:off x="7024575" y="2955612"/>
            <a:ext cx="348600" cy="3486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7" name="Shape 567"/>
          <p:cNvSpPr/>
          <p:nvPr/>
        </p:nvSpPr>
        <p:spPr>
          <a:xfrm>
            <a:off x="7525575" y="2932550"/>
            <a:ext cx="348600" cy="3486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8" name="Shape 568"/>
          <p:cNvSpPr/>
          <p:nvPr/>
        </p:nvSpPr>
        <p:spPr>
          <a:xfrm>
            <a:off x="7982775" y="2932550"/>
            <a:ext cx="348600" cy="3486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9" name="Shape 569"/>
          <p:cNvSpPr/>
          <p:nvPr/>
        </p:nvSpPr>
        <p:spPr>
          <a:xfrm>
            <a:off x="7982775" y="2475350"/>
            <a:ext cx="348600" cy="3486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0" name="Shape 570"/>
          <p:cNvSpPr/>
          <p:nvPr/>
        </p:nvSpPr>
        <p:spPr>
          <a:xfrm>
            <a:off x="7525575" y="2475337"/>
            <a:ext cx="348600" cy="3486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1" name="Shape 571"/>
          <p:cNvSpPr/>
          <p:nvPr/>
        </p:nvSpPr>
        <p:spPr>
          <a:xfrm>
            <a:off x="7024575" y="2475350"/>
            <a:ext cx="348600" cy="3486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/>
          <p:nvPr/>
        </p:nvSpPr>
        <p:spPr>
          <a:xfrm>
            <a:off x="6523575" y="2475350"/>
            <a:ext cx="348600" cy="3486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3" name="Shape 573"/>
          <p:cNvSpPr/>
          <p:nvPr/>
        </p:nvSpPr>
        <p:spPr>
          <a:xfrm>
            <a:off x="5897050" y="2395650"/>
            <a:ext cx="2589900" cy="428400"/>
          </a:xfrm>
          <a:prstGeom prst="ellips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4" name="Shape 574"/>
          <p:cNvSpPr/>
          <p:nvPr/>
        </p:nvSpPr>
        <p:spPr>
          <a:xfrm>
            <a:off x="5897050" y="2892700"/>
            <a:ext cx="2589900" cy="428400"/>
          </a:xfrm>
          <a:prstGeom prst="ellips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5" name="Shape 575"/>
          <p:cNvSpPr/>
          <p:nvPr/>
        </p:nvSpPr>
        <p:spPr>
          <a:xfrm>
            <a:off x="5903925" y="3389650"/>
            <a:ext cx="2589900" cy="428400"/>
          </a:xfrm>
          <a:prstGeom prst="ellipse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76" name="Shape 576"/>
          <p:cNvSpPr txBox="1"/>
          <p:nvPr/>
        </p:nvSpPr>
        <p:spPr>
          <a:xfrm>
            <a:off x="6136575" y="1947000"/>
            <a:ext cx="2357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5 in each group</a:t>
            </a:r>
          </a:p>
        </p:txBody>
      </p:sp>
      <p:sp>
        <p:nvSpPr>
          <p:cNvPr id="577" name="Shape 577"/>
          <p:cNvSpPr txBox="1"/>
          <p:nvPr/>
        </p:nvSpPr>
        <p:spPr>
          <a:xfrm>
            <a:off x="4577062" y="2587100"/>
            <a:ext cx="1201499" cy="103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3 equal groups</a:t>
            </a:r>
          </a:p>
        </p:txBody>
      </p:sp>
      <p:sp>
        <p:nvSpPr>
          <p:cNvPr id="578" name="Shape 578"/>
          <p:cNvSpPr txBox="1">
            <a:spLocks noGrp="1"/>
          </p:cNvSpPr>
          <p:nvPr>
            <p:ph type="body" idx="3"/>
          </p:nvPr>
        </p:nvSpPr>
        <p:spPr>
          <a:xfrm>
            <a:off x="4700625" y="5710450"/>
            <a:ext cx="39945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>
                <a:latin typeface="Georgia" pitchFamily="18" charset="0"/>
              </a:rPr>
              <a:t>Can you SEE the groups?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900"/>
                                        <p:tgtEl>
                                          <p:spTgt spid="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Quick Arrays</a:t>
            </a:r>
          </a:p>
        </p:txBody>
      </p:sp>
      <p:sp>
        <p:nvSpPr>
          <p:cNvPr id="584" name="Shape 5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Show perseverance in facing difficult problems.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Develop reasoning and logical thinking.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Communicate their ideas well.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Develop visualization skills.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Use the correct operation, tool, or unit to get an answer.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Get the correct answer!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Notice patterns that are useful.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FF"/>
                </a:solidFill>
              </a:rPr>
              <a:t>Find and use shortcuts so they don’t have to do the same tedious thing over and over!</a:t>
            </a:r>
          </a:p>
        </p:txBody>
      </p:sp>
      <p:sp>
        <p:nvSpPr>
          <p:cNvPr id="585" name="Shape 585"/>
          <p:cNvSpPr txBox="1">
            <a:spLocks noGrp="1"/>
          </p:cNvSpPr>
          <p:nvPr>
            <p:ph type="body" idx="2"/>
          </p:nvPr>
        </p:nvSpPr>
        <p:spPr>
          <a:xfrm>
            <a:off x="4688850" y="4583300"/>
            <a:ext cx="3994500" cy="149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This is just a more abstract (and simpler) way of showing the same thing.</a:t>
            </a:r>
          </a:p>
        </p:txBody>
      </p:sp>
      <p:sp>
        <p:nvSpPr>
          <p:cNvPr id="586" name="Shape 586"/>
          <p:cNvSpPr/>
          <p:nvPr/>
        </p:nvSpPr>
        <p:spPr>
          <a:xfrm>
            <a:off x="5391150" y="2430425"/>
            <a:ext cx="2589900" cy="4284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5</a:t>
            </a:r>
          </a:p>
        </p:txBody>
      </p:sp>
      <p:sp>
        <p:nvSpPr>
          <p:cNvPr id="587" name="Shape 587"/>
          <p:cNvSpPr/>
          <p:nvPr/>
        </p:nvSpPr>
        <p:spPr>
          <a:xfrm>
            <a:off x="5391150" y="2927425"/>
            <a:ext cx="2589900" cy="4284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5</a:t>
            </a:r>
          </a:p>
        </p:txBody>
      </p:sp>
      <p:sp>
        <p:nvSpPr>
          <p:cNvPr id="588" name="Shape 588"/>
          <p:cNvSpPr/>
          <p:nvPr/>
        </p:nvSpPr>
        <p:spPr>
          <a:xfrm>
            <a:off x="5394587" y="3424412"/>
            <a:ext cx="2589900" cy="428400"/>
          </a:xfrm>
          <a:prstGeom prst="ellipse">
            <a:avLst/>
          </a:prstGeom>
          <a:solidFill>
            <a:srgbClr val="FFFFFF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FF00FF"/>
                </a:solidFill>
                <a:latin typeface="Georgia"/>
                <a:ea typeface="Georgia"/>
                <a:cs typeface="Georgia"/>
                <a:sym typeface="Georgia"/>
              </a:rPr>
              <a:t>5</a:t>
            </a:r>
          </a:p>
        </p:txBody>
      </p:sp>
      <p:grpSp>
        <p:nvGrpSpPr>
          <p:cNvPr id="589" name="Shape 589"/>
          <p:cNvGrpSpPr/>
          <p:nvPr/>
        </p:nvGrpSpPr>
        <p:grpSpPr>
          <a:xfrm>
            <a:off x="5391137" y="2430425"/>
            <a:ext cx="2596775" cy="1422400"/>
            <a:chOff x="5391137" y="2430425"/>
            <a:chExt cx="2596775" cy="1422400"/>
          </a:xfrm>
        </p:grpSpPr>
        <p:sp>
          <p:nvSpPr>
            <p:cNvPr id="590" name="Shape 590"/>
            <p:cNvSpPr/>
            <p:nvPr/>
          </p:nvSpPr>
          <p:spPr>
            <a:xfrm>
              <a:off x="5560462" y="2510125"/>
              <a:ext cx="348600" cy="348600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1" name="Shape 591"/>
            <p:cNvSpPr/>
            <p:nvPr/>
          </p:nvSpPr>
          <p:spPr>
            <a:xfrm>
              <a:off x="5560462" y="2967325"/>
              <a:ext cx="348600" cy="348600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2" name="Shape 592"/>
            <p:cNvSpPr/>
            <p:nvPr/>
          </p:nvSpPr>
          <p:spPr>
            <a:xfrm>
              <a:off x="6017662" y="2967325"/>
              <a:ext cx="348600" cy="348600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3" name="Shape 593"/>
            <p:cNvSpPr/>
            <p:nvPr/>
          </p:nvSpPr>
          <p:spPr>
            <a:xfrm>
              <a:off x="5560462" y="3424525"/>
              <a:ext cx="348600" cy="348600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4" name="Shape 594"/>
            <p:cNvSpPr/>
            <p:nvPr/>
          </p:nvSpPr>
          <p:spPr>
            <a:xfrm>
              <a:off x="6017662" y="3424525"/>
              <a:ext cx="348600" cy="348600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5" name="Shape 595"/>
            <p:cNvSpPr/>
            <p:nvPr/>
          </p:nvSpPr>
          <p:spPr>
            <a:xfrm>
              <a:off x="6518662" y="3424525"/>
              <a:ext cx="348600" cy="348600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6" name="Shape 596"/>
            <p:cNvSpPr/>
            <p:nvPr/>
          </p:nvSpPr>
          <p:spPr>
            <a:xfrm>
              <a:off x="7019662" y="3424525"/>
              <a:ext cx="348600" cy="348600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7" name="Shape 597"/>
            <p:cNvSpPr/>
            <p:nvPr/>
          </p:nvSpPr>
          <p:spPr>
            <a:xfrm>
              <a:off x="7520662" y="3424525"/>
              <a:ext cx="348600" cy="348600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8" name="Shape 598"/>
            <p:cNvSpPr/>
            <p:nvPr/>
          </p:nvSpPr>
          <p:spPr>
            <a:xfrm>
              <a:off x="6518662" y="2990387"/>
              <a:ext cx="348600" cy="348600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9" name="Shape 599"/>
            <p:cNvSpPr/>
            <p:nvPr/>
          </p:nvSpPr>
          <p:spPr>
            <a:xfrm>
              <a:off x="7019662" y="2967325"/>
              <a:ext cx="348600" cy="348600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0" name="Shape 600"/>
            <p:cNvSpPr/>
            <p:nvPr/>
          </p:nvSpPr>
          <p:spPr>
            <a:xfrm>
              <a:off x="7476862" y="2967325"/>
              <a:ext cx="348600" cy="348600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1" name="Shape 601"/>
            <p:cNvSpPr/>
            <p:nvPr/>
          </p:nvSpPr>
          <p:spPr>
            <a:xfrm>
              <a:off x="7476862" y="2510125"/>
              <a:ext cx="348600" cy="348600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2" name="Shape 602"/>
            <p:cNvSpPr/>
            <p:nvPr/>
          </p:nvSpPr>
          <p:spPr>
            <a:xfrm>
              <a:off x="7019662" y="2510112"/>
              <a:ext cx="348600" cy="348600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3" name="Shape 603"/>
            <p:cNvSpPr/>
            <p:nvPr/>
          </p:nvSpPr>
          <p:spPr>
            <a:xfrm>
              <a:off x="6518662" y="2510125"/>
              <a:ext cx="348600" cy="348600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4" name="Shape 604"/>
            <p:cNvSpPr/>
            <p:nvPr/>
          </p:nvSpPr>
          <p:spPr>
            <a:xfrm>
              <a:off x="6017662" y="2510125"/>
              <a:ext cx="348600" cy="348600"/>
            </a:xfrm>
            <a:prstGeom prst="ellipse">
              <a:avLst/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5" name="Shape 605"/>
            <p:cNvSpPr/>
            <p:nvPr/>
          </p:nvSpPr>
          <p:spPr>
            <a:xfrm>
              <a:off x="5391137" y="2430425"/>
              <a:ext cx="2589900" cy="428400"/>
            </a:xfrm>
            <a:prstGeom prst="ellipse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6" name="Shape 606"/>
            <p:cNvSpPr/>
            <p:nvPr/>
          </p:nvSpPr>
          <p:spPr>
            <a:xfrm>
              <a:off x="5391137" y="2927475"/>
              <a:ext cx="2589900" cy="428400"/>
            </a:xfrm>
            <a:prstGeom prst="ellipse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7" name="Shape 607"/>
            <p:cNvSpPr/>
            <p:nvPr/>
          </p:nvSpPr>
          <p:spPr>
            <a:xfrm>
              <a:off x="5398012" y="3424425"/>
              <a:ext cx="2589900" cy="428400"/>
            </a:xfrm>
            <a:prstGeom prst="ellipse">
              <a:avLst/>
            </a:prstGeom>
            <a:noFill/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hape 6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What more can you do to help?</a:t>
            </a:r>
          </a:p>
        </p:txBody>
      </p:sp>
      <p:sp>
        <p:nvSpPr>
          <p:cNvPr id="613" name="Shape 613"/>
          <p:cNvSpPr txBox="1">
            <a:spLocks noGrp="1"/>
          </p:cNvSpPr>
          <p:nvPr>
            <p:ph type="body" idx="1"/>
          </p:nvPr>
        </p:nvSpPr>
        <p:spPr>
          <a:xfrm>
            <a:off x="457200" y="1727525"/>
            <a:ext cx="8229600" cy="477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Work on basic facts (addition, subtraction, multiplication, division).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Ask your child questions - let them teach you! 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Focus on how the diagram and the equation are related. 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Share YOUR thinking. Do you have any shortcuts you use?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If homework is not going well, ask the teacher for help.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Be patient!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And One More Thing!</a:t>
            </a:r>
          </a:p>
        </p:txBody>
      </p:sp>
      <p:sp>
        <p:nvSpPr>
          <p:cNvPr id="619" name="Shape 619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about that dreaded penguin?!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Shape 6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The Dreaded Penguin - Dun Dun Dun!</a:t>
            </a:r>
          </a:p>
        </p:txBody>
      </p:sp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</a:rPr>
              <a:t>Which mathematical practices do you think we are working on?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00FF"/>
                </a:solidFill>
              </a:rPr>
              <a:t>Show perseverance in facing difficult problems.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00FF"/>
                </a:solidFill>
              </a:rPr>
              <a:t>Develop reasoning and logical thinking.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00FF"/>
                </a:solidFill>
              </a:rPr>
              <a:t>Communicate their ideas well.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00FF"/>
                </a:solidFill>
              </a:rPr>
              <a:t>Develop visualization skills.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00FF"/>
                </a:solidFill>
              </a:rPr>
              <a:t>Use the correct operation, tool, or unit to get an answer.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00FF"/>
                </a:solidFill>
              </a:rPr>
              <a:t>Get the correct answer!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00FF"/>
                </a:solidFill>
              </a:rPr>
              <a:t>Notice patterns that are useful.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00FF"/>
                </a:solidFill>
              </a:rPr>
              <a:t>Find and use shortcuts so they don’t have to do the same tedious thing over and over!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626" name="Shape 6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557425" y="4402675"/>
            <a:ext cx="2129375" cy="2165225"/>
          </a:xfrm>
          <a:prstGeom prst="rect">
            <a:avLst/>
          </a:prstGeom>
          <a:noFill/>
          <a:ln>
            <a:noFill/>
          </a:ln>
        </p:spPr>
      </p:pic>
      <p:sp>
        <p:nvSpPr>
          <p:cNvPr id="627" name="Shape 627"/>
          <p:cNvSpPr txBox="1">
            <a:spLocks noGrp="1"/>
          </p:cNvSpPr>
          <p:nvPr>
            <p:ph type="body" idx="2"/>
          </p:nvPr>
        </p:nvSpPr>
        <p:spPr>
          <a:xfrm>
            <a:off x="4692275" y="1600200"/>
            <a:ext cx="3994500" cy="225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Puzzled Penguin </a:t>
            </a:r>
            <a:r>
              <a:rPr lang="en" sz="2400" i="1"/>
              <a:t>always </a:t>
            </a:r>
            <a:r>
              <a:rPr lang="en" sz="2400"/>
              <a:t>makes a mistake that is </a:t>
            </a:r>
            <a:r>
              <a:rPr lang="en" sz="2400" i="1"/>
              <a:t>common </a:t>
            </a:r>
            <a:r>
              <a:rPr lang="en" sz="2400"/>
              <a:t>among the age group for the content being studied.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8" name="Shape 628"/>
          <p:cNvSpPr txBox="1"/>
          <p:nvPr/>
        </p:nvSpPr>
        <p:spPr>
          <a:xfrm>
            <a:off x="4692275" y="3928800"/>
            <a:ext cx="3994500" cy="184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 try to understand his mistakes so we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can avoid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making them!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Shape 6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Resources for you</a:t>
            </a:r>
          </a:p>
        </p:txBody>
      </p:sp>
      <p:sp>
        <p:nvSpPr>
          <p:cNvPr id="634" name="Shape 634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dirty="0"/>
              <a:t>The National Council for teachers of Mathematics (NCTM) has a parent resource page: </a:t>
            </a:r>
            <a:r>
              <a:rPr lang="en" sz="1800" u="sng" dirty="0">
                <a:solidFill>
                  <a:schemeClr val="hlink"/>
                </a:solidFill>
                <a:hlinkClick r:id="rId3"/>
              </a:rPr>
              <a:t>http://www.nctm.org/resources/families.aspx</a:t>
            </a:r>
          </a:p>
          <a:p>
            <a:pPr rtl="0">
              <a:spcBef>
                <a:spcPts val="0"/>
              </a:spcBef>
              <a:buNone/>
            </a:pPr>
            <a:endParaRPr sz="1800" dirty="0"/>
          </a:p>
          <a:p>
            <a:pPr rtl="0">
              <a:spcBef>
                <a:spcPts val="0"/>
              </a:spcBef>
              <a:buNone/>
            </a:pPr>
            <a:r>
              <a:rPr lang="en" sz="1800" dirty="0"/>
              <a:t>NPR has a handy post on their website that can clear up some common confusions about Common Core:</a:t>
            </a:r>
          </a:p>
          <a:p>
            <a:pPr rtl="0">
              <a:spcBef>
                <a:spcPts val="0"/>
              </a:spcBef>
              <a:buNone/>
            </a:pPr>
            <a:r>
              <a:rPr lang="en" sz="1800" u="sng" dirty="0">
                <a:solidFill>
                  <a:schemeClr val="hlink"/>
                </a:solidFill>
                <a:hlinkClick r:id="rId4"/>
              </a:rPr>
              <a:t>http://www.npr.org/blogs/ed/2014/05/27/307755798/the-common-core-faq</a:t>
            </a:r>
          </a:p>
          <a:p>
            <a:pPr rtl="0">
              <a:spcBef>
                <a:spcPts val="0"/>
              </a:spcBef>
              <a:buNone/>
            </a:pPr>
            <a:endParaRPr sz="1800" dirty="0"/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/>
              <a:t>Math educator Dan Meyer did a TED Talk on what he calls “patient problem solving. It is funny, easy to understand, and insightful: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 u="sng" dirty="0">
                <a:solidFill>
                  <a:schemeClr val="hlink"/>
                </a:solidFill>
                <a:hlinkClick r:id="rId5"/>
              </a:rPr>
              <a:t>https://www.ted.com/talks/dan_meyer_math_curriculum_makeover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dirty="0"/>
          </a:p>
          <a:p>
            <a:pPr rtl="0">
              <a:spcBef>
                <a:spcPts val="0"/>
              </a:spcBef>
              <a:buNone/>
            </a:pPr>
            <a:r>
              <a:rPr lang="en" sz="1800" dirty="0"/>
              <a:t>The blog “The True Beauty of Math” has a great layman’s explanation of why math is awesome:</a:t>
            </a:r>
          </a:p>
          <a:p>
            <a:pPr>
              <a:spcBef>
                <a:spcPts val="0"/>
              </a:spcBef>
              <a:buNone/>
            </a:pPr>
            <a:r>
              <a:rPr lang="en" sz="1800" u="sng" dirty="0">
                <a:solidFill>
                  <a:schemeClr val="hlink"/>
                </a:solidFill>
                <a:hlinkClick r:id="rId6"/>
              </a:rPr>
              <a:t>http://truebeautyofmath.com/2012/09/11/what-is-mathematics/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This presentation was created by Emily Freeman. This work is licensed under a </a:t>
            </a:r>
            <a:r>
              <a:rPr lang="en-US" sz="1400" dirty="0" smtClean="0">
                <a:hlinkClick r:id="rId2"/>
              </a:rPr>
              <a:t>Creative Commons Attribution-</a:t>
            </a:r>
            <a:r>
              <a:rPr lang="en-US" sz="1400" dirty="0" err="1" smtClean="0">
                <a:hlinkClick r:id="rId2"/>
              </a:rPr>
              <a:t>ShareAlike</a:t>
            </a:r>
            <a:r>
              <a:rPr lang="en-US" sz="1400" dirty="0" smtClean="0">
                <a:hlinkClick r:id="rId2"/>
              </a:rPr>
              <a:t> 4.0 International License</a:t>
            </a:r>
            <a:r>
              <a:rPr lang="en-US" sz="1400" dirty="0" smtClean="0"/>
              <a:t>. If you would like to use this presentation in whole or in part, please be sure to maintain these credits.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The Common Core Standards for Mathematical Practice can be found here: </a:t>
            </a:r>
            <a:r>
              <a:rPr lang="en-US" sz="1400" dirty="0" smtClean="0">
                <a:hlinkClick r:id="rId3"/>
              </a:rPr>
              <a:t>http://www.corestandards.org/Math/Practice/</a:t>
            </a:r>
            <a:r>
              <a:rPr lang="en-US" sz="1400" dirty="0" smtClean="0"/>
              <a:t>. The “translation for parents” is my own, and has no official connection to the CCSS.</a:t>
            </a:r>
          </a:p>
          <a:p>
            <a:endParaRPr lang="en-US" sz="1400" dirty="0" smtClean="0"/>
          </a:p>
          <a:p>
            <a:r>
              <a:rPr lang="en-US" sz="1400" dirty="0" smtClean="0"/>
              <a:t>The math problem, diagrams, and Puzzled Penguin graphic came from the third grade Math Expressions Teacher Edition for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Grade.</a:t>
            </a:r>
          </a:p>
          <a:p>
            <a:endParaRPr lang="en-US" sz="1400" dirty="0" smtClean="0"/>
          </a:p>
          <a:p>
            <a:endParaRPr lang="en-US" sz="1400" dirty="0"/>
          </a:p>
        </p:txBody>
      </p:sp>
      <p:pic>
        <p:nvPicPr>
          <p:cNvPr id="4" name="Picture 3" descr="CC-BY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2590800"/>
            <a:ext cx="1117460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Give a thumbs up if you would like your child to be able to do the following: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Show perseverance in facing difficult problems.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Develop reasoning and logical thinking.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Communicate their ideas well.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Develop visualization skills.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Use the correct operation, tool, or unit to get an answer.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Get the correct answer!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Notice patterns that are useful.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Find and use shortcuts so they don’t have to do the same tedious thing over and over!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457375" y="601855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 i="1">
                <a:latin typeface="Georgia"/>
                <a:ea typeface="Georgia"/>
                <a:cs typeface="Georgia"/>
                <a:sym typeface="Georgia"/>
              </a:rPr>
              <a:t>The CCSS Standards for Mathematical Practice, translated for parents!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WHY change now? We learned math just fine!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50600" y="1560775"/>
            <a:ext cx="3994500" cy="924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Old Michigan GLCEs: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692275" y="1600075"/>
            <a:ext cx="3994500" cy="885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Core: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550600" y="2217600"/>
            <a:ext cx="39945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Georgia" pitchFamily="18" charset="0"/>
              </a:rPr>
              <a:t>55 different standards (specific expectations) for content in fourth grade.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550600" y="3360600"/>
            <a:ext cx="3994500" cy="924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Georgia" pitchFamily="18" charset="0"/>
              </a:rPr>
              <a:t>Focused on procedural knowledge and computation.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64" name="Shape 64"/>
          <p:cNvSpPr txBox="1">
            <a:spLocks noGrp="1"/>
          </p:cNvSpPr>
          <p:nvPr>
            <p:ph type="body" idx="5"/>
          </p:nvPr>
        </p:nvSpPr>
        <p:spPr>
          <a:xfrm>
            <a:off x="550600" y="4285500"/>
            <a:ext cx="39945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latin typeface="Georgia" pitchFamily="18" charset="0"/>
              </a:rPr>
              <a:t>A “mile wide and inch deep” approach.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65" name="Shape 65"/>
          <p:cNvSpPr txBox="1">
            <a:spLocks noGrp="1"/>
          </p:cNvSpPr>
          <p:nvPr>
            <p:ph type="body" idx="6"/>
          </p:nvPr>
        </p:nvSpPr>
        <p:spPr>
          <a:xfrm>
            <a:off x="550600" y="5160425"/>
            <a:ext cx="3994500" cy="1143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>
                <a:latin typeface="Georgia" pitchFamily="18" charset="0"/>
              </a:rPr>
              <a:t>Instruction moves on whether students have mastered the material or not.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7"/>
          </p:nvPr>
        </p:nvSpPr>
        <p:spPr>
          <a:xfrm>
            <a:off x="4692275" y="2217600"/>
            <a:ext cx="3994500" cy="924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>
                <a:latin typeface="Georgia" pitchFamily="18" charset="0"/>
              </a:rPr>
              <a:t>28 different content standards for fourth grade.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8"/>
          </p:nvPr>
        </p:nvSpPr>
        <p:spPr>
          <a:xfrm>
            <a:off x="4692275" y="3360600"/>
            <a:ext cx="3994500" cy="924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>
                <a:latin typeface="Georgia" pitchFamily="18" charset="0"/>
              </a:rPr>
              <a:t>Focused on applying </a:t>
            </a:r>
            <a:r>
              <a:rPr lang="en" sz="1800" i="1" dirty="0">
                <a:latin typeface="Georgia" pitchFamily="18" charset="0"/>
              </a:rPr>
              <a:t>mathematical thinking</a:t>
            </a:r>
            <a:r>
              <a:rPr lang="en" sz="1800" dirty="0">
                <a:latin typeface="Georgia" pitchFamily="18" charset="0"/>
              </a:rPr>
              <a:t> to all content. 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</p:txBody>
      </p:sp>
      <p:sp>
        <p:nvSpPr>
          <p:cNvPr id="68" name="Shape 68"/>
          <p:cNvSpPr txBox="1">
            <a:spLocks noGrp="1"/>
          </p:cNvSpPr>
          <p:nvPr>
            <p:ph type="body" idx="9"/>
          </p:nvPr>
        </p:nvSpPr>
        <p:spPr>
          <a:xfrm>
            <a:off x="4692275" y="4165450"/>
            <a:ext cx="3994500" cy="924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>
                <a:latin typeface="Georgia" pitchFamily="18" charset="0"/>
              </a:rPr>
              <a:t>Aims to build deep conceptual understanding of fewer concepts.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</p:txBody>
      </p:sp>
      <p:sp>
        <p:nvSpPr>
          <p:cNvPr id="69" name="Shape 69"/>
          <p:cNvSpPr txBox="1">
            <a:spLocks noGrp="1"/>
          </p:cNvSpPr>
          <p:nvPr>
            <p:ph type="body" idx="13"/>
          </p:nvPr>
        </p:nvSpPr>
        <p:spPr>
          <a:xfrm>
            <a:off x="4692275" y="5160425"/>
            <a:ext cx="3994500" cy="924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>
                <a:latin typeface="Georgia" pitchFamily="18" charset="0"/>
              </a:rPr>
              <a:t>Mastery is built by repetition and multiple approaches.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685800" y="2329190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Third Grade Problem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685800" y="4124476"/>
            <a:ext cx="7772400" cy="88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How would you begin?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 i="0">
                <a:solidFill>
                  <a:srgbClr val="FF00FF"/>
                </a:solidFill>
              </a:rPr>
              <a:t>Tour boats at the Laguna can carry 8 people at a time. Jacob watches 6 boats float by. In one boat, there were 2 empty seats. The other boats were full. How many people did Jacob see going by in boats?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REAL Problem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Here’s how many kids approach a problem like this: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Tour boats at the Laguna can carry </a:t>
            </a:r>
            <a:r>
              <a:rPr lang="en">
                <a:solidFill>
                  <a:srgbClr val="FF00FF"/>
                </a:solidFill>
              </a:rPr>
              <a:t>8</a:t>
            </a:r>
            <a:r>
              <a:rPr lang="en"/>
              <a:t> people at a time. Alex watches </a:t>
            </a:r>
            <a:r>
              <a:rPr lang="en">
                <a:solidFill>
                  <a:srgbClr val="FF00FF"/>
                </a:solidFill>
              </a:rPr>
              <a:t>6</a:t>
            </a:r>
            <a:r>
              <a:rPr lang="en"/>
              <a:t> boats float by. In one boat, there were </a:t>
            </a:r>
            <a:r>
              <a:rPr lang="en">
                <a:solidFill>
                  <a:srgbClr val="FF00FF"/>
                </a:solidFill>
              </a:rPr>
              <a:t>2</a:t>
            </a:r>
            <a:r>
              <a:rPr lang="en"/>
              <a:t> empty seats. The other boats were full. How many people did Alex see going by in boats?</a:t>
            </a:r>
          </a:p>
          <a:p>
            <a:pPr algn="ctr">
              <a:spcBef>
                <a:spcPts val="0"/>
              </a:spcBef>
              <a:buNone/>
            </a:pPr>
            <a:r>
              <a:rPr lang="en">
                <a:solidFill>
                  <a:srgbClr val="FF00FF"/>
                </a:solidFill>
              </a:rPr>
              <a:t>8   6   2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14900"/>
            <a:ext cx="8229600" cy="1680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>
                <a:solidFill>
                  <a:srgbClr val="000000"/>
                </a:solidFill>
              </a:rPr>
              <a:t>Tour boats at the Laguna can carry 8 people at a time. Alex watches 6 boats float by. In one boat, there were 2 empty seats. The other boats were full. How many people did Alex see going by in boats?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dirty="0">
              <a:solidFill>
                <a:srgbClr val="CCCCCC"/>
              </a:solidFill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Can you pick out the important information and make sense of it?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dirty="0">
                <a:latin typeface="Georgia" pitchFamily="18" charset="0"/>
              </a:rPr>
              <a:t>Tour boats at the Laguna can carry </a:t>
            </a:r>
            <a:r>
              <a:rPr lang="en" sz="2400" dirty="0">
                <a:solidFill>
                  <a:srgbClr val="FF00FF"/>
                </a:solidFill>
                <a:latin typeface="Georgia" pitchFamily="18" charset="0"/>
              </a:rPr>
              <a:t>8 people at a time</a:t>
            </a:r>
            <a:r>
              <a:rPr lang="en" sz="2400" dirty="0">
                <a:latin typeface="Georgia" pitchFamily="18" charset="0"/>
              </a:rPr>
              <a:t>. Alex watches </a:t>
            </a:r>
            <a:r>
              <a:rPr lang="en" sz="2400" dirty="0">
                <a:solidFill>
                  <a:srgbClr val="FF00FF"/>
                </a:solidFill>
                <a:latin typeface="Georgia" pitchFamily="18" charset="0"/>
              </a:rPr>
              <a:t>6 boats</a:t>
            </a:r>
            <a:r>
              <a:rPr lang="en" sz="2400" dirty="0">
                <a:latin typeface="Georgia" pitchFamily="18" charset="0"/>
              </a:rPr>
              <a:t> float by. </a:t>
            </a:r>
            <a:r>
              <a:rPr lang="en" sz="2400" dirty="0">
                <a:solidFill>
                  <a:srgbClr val="FF00FF"/>
                </a:solidFill>
                <a:latin typeface="Georgia" pitchFamily="18" charset="0"/>
              </a:rPr>
              <a:t>In one boat</a:t>
            </a:r>
            <a:r>
              <a:rPr lang="en" sz="2400" dirty="0">
                <a:latin typeface="Georgia" pitchFamily="18" charset="0"/>
              </a:rPr>
              <a:t>, there were </a:t>
            </a:r>
            <a:r>
              <a:rPr lang="en" sz="2400" dirty="0">
                <a:solidFill>
                  <a:srgbClr val="FF00FF"/>
                </a:solidFill>
                <a:latin typeface="Georgia" pitchFamily="18" charset="0"/>
              </a:rPr>
              <a:t>2</a:t>
            </a:r>
            <a:r>
              <a:rPr lang="en" sz="2400" dirty="0">
                <a:latin typeface="Georgia" pitchFamily="18" charset="0"/>
              </a:rPr>
              <a:t> </a:t>
            </a:r>
            <a:r>
              <a:rPr lang="en" sz="2400" dirty="0">
                <a:solidFill>
                  <a:srgbClr val="FF00FF"/>
                </a:solidFill>
                <a:latin typeface="Georgia" pitchFamily="18" charset="0"/>
              </a:rPr>
              <a:t>empty seats</a:t>
            </a:r>
            <a:r>
              <a:rPr lang="en" sz="2400" dirty="0">
                <a:latin typeface="Georgia" pitchFamily="18" charset="0"/>
              </a:rPr>
              <a:t>. The other boats were full. How many people did Alex see going by in boats?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CCCCCC"/>
                </a:solidFill>
              </a:rPr>
              <a:t>Show perseverance in facing difficult problems.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FF00FF"/>
                </a:solidFill>
              </a:rPr>
              <a:t>Develop reasoning and logical thinking.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CCCCCC"/>
                </a:solidFill>
              </a:rPr>
              <a:t>Communicate their ideas well.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CCCCCC"/>
                </a:solidFill>
              </a:rPr>
              <a:t>Develop visualization skills.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CCCCCC"/>
                </a:solidFill>
              </a:rPr>
              <a:t>Use the correct operation, tool, or unit to get an answer.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CCCCCC"/>
                </a:solidFill>
              </a:rPr>
              <a:t>Get the correct answer!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CCCCCC"/>
                </a:solidFill>
              </a:rPr>
              <a:t>Notice patterns that are useful.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rgbClr val="CCCCCC"/>
                </a:solidFill>
              </a:rPr>
              <a:t>Find and use shortcuts so they don’t have to do the same tedious thing over and over!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Can you picture the scenario in your mind? Can you draw a representation?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/>
              <a:t>Tour boats at the Laguna can carry </a:t>
            </a:r>
            <a:r>
              <a:rPr lang="en" sz="2400">
                <a:solidFill>
                  <a:srgbClr val="FF00FF"/>
                </a:solidFill>
              </a:rPr>
              <a:t>8 people at a time</a:t>
            </a:r>
            <a:r>
              <a:rPr lang="en" sz="2400"/>
              <a:t>. Alex watches </a:t>
            </a:r>
            <a:r>
              <a:rPr lang="en" sz="2400">
                <a:solidFill>
                  <a:srgbClr val="FF00FF"/>
                </a:solidFill>
              </a:rPr>
              <a:t>6 boats</a:t>
            </a:r>
            <a:r>
              <a:rPr lang="en" sz="2400"/>
              <a:t> float by. </a:t>
            </a:r>
            <a:r>
              <a:rPr lang="en" sz="2400">
                <a:solidFill>
                  <a:srgbClr val="FF00FF"/>
                </a:solidFill>
              </a:rPr>
              <a:t>In one boat</a:t>
            </a:r>
            <a:r>
              <a:rPr lang="en" sz="2400"/>
              <a:t>, there were </a:t>
            </a:r>
            <a:r>
              <a:rPr lang="en" sz="2400">
                <a:solidFill>
                  <a:srgbClr val="FF00FF"/>
                </a:solidFill>
              </a:rPr>
              <a:t>2</a:t>
            </a:r>
            <a:r>
              <a:rPr lang="en" sz="2400"/>
              <a:t> </a:t>
            </a:r>
            <a:r>
              <a:rPr lang="en" sz="2400">
                <a:solidFill>
                  <a:srgbClr val="FF00FF"/>
                </a:solidFill>
              </a:rPr>
              <a:t>empty seats</a:t>
            </a:r>
            <a:r>
              <a:rPr lang="en" sz="2400"/>
              <a:t>. The other boats were full. How many people did Alex see going by in boats?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Show perseverance in facing difficult problems.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Develop reasoning and logical thinking.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Communicate their ideas well.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FF00FF"/>
                </a:solidFill>
              </a:rPr>
              <a:t>Develop visualization skills.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Use the correct operation, tool, or unit to get an answer.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Get the correct answer!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Notice patterns that are useful.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CCCCCC"/>
                </a:solidFill>
              </a:rPr>
              <a:t>Find and use shortcuts so they don’t have to do the same tedious thing over and over!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95" name="Shape 95"/>
          <p:cNvGrpSpPr/>
          <p:nvPr/>
        </p:nvGrpSpPr>
        <p:grpSpPr>
          <a:xfrm>
            <a:off x="4716275" y="3024775"/>
            <a:ext cx="3970500" cy="2696400"/>
            <a:chOff x="4716275" y="3024775"/>
            <a:chExt cx="3970500" cy="2696400"/>
          </a:xfrm>
        </p:grpSpPr>
        <p:sp>
          <p:nvSpPr>
            <p:cNvPr id="96" name="Shape 96"/>
            <p:cNvSpPr txBox="1"/>
            <p:nvPr/>
          </p:nvSpPr>
          <p:spPr>
            <a:xfrm>
              <a:off x="4716275" y="3024775"/>
              <a:ext cx="3970500" cy="2696400"/>
            </a:xfrm>
            <a:prstGeom prst="rect">
              <a:avLst/>
            </a:prstGeom>
            <a:solidFill>
              <a:srgbClr val="FFFFFF"/>
            </a:solidFill>
            <a:ln w="28575" cap="flat">
              <a:solidFill>
                <a:srgbClr val="B7B7B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 rot="-4118116">
              <a:off x="5105217" y="3140668"/>
              <a:ext cx="825959" cy="846123"/>
            </a:xfrm>
            <a:prstGeom prst="chord">
              <a:avLst>
                <a:gd name="adj1" fmla="val 2700000"/>
                <a:gd name="adj2" fmla="val 16200000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 rot="-4118116">
              <a:off x="6288542" y="3140668"/>
              <a:ext cx="825959" cy="846123"/>
            </a:xfrm>
            <a:prstGeom prst="chord">
              <a:avLst>
                <a:gd name="adj1" fmla="val 2700000"/>
                <a:gd name="adj2" fmla="val 16200000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 rot="-4118116">
              <a:off x="7471867" y="3140668"/>
              <a:ext cx="825959" cy="846123"/>
            </a:xfrm>
            <a:prstGeom prst="chord">
              <a:avLst>
                <a:gd name="adj1" fmla="val 2700000"/>
                <a:gd name="adj2" fmla="val 16200000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 rot="-4118116">
              <a:off x="7471867" y="4552693"/>
              <a:ext cx="825959" cy="846123"/>
            </a:xfrm>
            <a:prstGeom prst="chord">
              <a:avLst>
                <a:gd name="adj1" fmla="val 2700000"/>
                <a:gd name="adj2" fmla="val 16200000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 rot="-4118116">
              <a:off x="6288554" y="4552693"/>
              <a:ext cx="825959" cy="846123"/>
            </a:xfrm>
            <a:prstGeom prst="chord">
              <a:avLst>
                <a:gd name="adj1" fmla="val 2700000"/>
                <a:gd name="adj2" fmla="val 16200000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4118116">
              <a:off x="5105217" y="4552693"/>
              <a:ext cx="825959" cy="846123"/>
            </a:xfrm>
            <a:prstGeom prst="chord">
              <a:avLst>
                <a:gd name="adj1" fmla="val 2700000"/>
                <a:gd name="adj2" fmla="val 16200000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5104325" y="34791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5303225" y="34791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5502125" y="34791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5701025" y="34791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5104325" y="36483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5303225" y="36483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5502125" y="36483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5701025" y="36483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6297725" y="34791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6520762" y="34791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6731800" y="34791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30637" y="34791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6297725" y="36483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6520762" y="36483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6719675" y="36483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30637" y="36483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7452925" y="34234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7702025" y="34234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7900912" y="34234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8099825" y="34234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7503125" y="35926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8075600" y="35926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7858862" y="35926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7702025" y="35926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5104325" y="48416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5303225" y="48416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5502125" y="48416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5730200" y="48416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5104325" y="50108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5303225" y="50108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5502125" y="50108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5701025" y="50108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6297725" y="48416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6535350" y="48416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6731800" y="48416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6937925" y="48416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6297725" y="50108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6520762" y="50108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6729350" y="50108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6937925" y="50108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7473950" y="48416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8099825" y="50108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7858875" y="50108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7669325" y="50108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7491125" y="50108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8099825" y="48267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7858875" y="48267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7669325" y="4826725"/>
              <a:ext cx="198899" cy="169200"/>
            </a:xfrm>
            <a:prstGeom prst="smileyFace">
              <a:avLst>
                <a:gd name="adj" fmla="val 4653"/>
              </a:avLst>
            </a:prstGeom>
            <a:solidFill>
              <a:schemeClr val="lt2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8044325" y="4779475"/>
              <a:ext cx="280200" cy="263699"/>
            </a:xfrm>
            <a:prstGeom prst="mathMultiply">
              <a:avLst>
                <a:gd name="adj1" fmla="val 23520"/>
              </a:avLst>
            </a:prstGeom>
            <a:solidFill>
              <a:srgbClr val="FF0000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>
                <a:solidFill>
                  <a:srgbClr val="FF0000"/>
                </a:solidFill>
              </a:endParaRPr>
            </a:p>
          </p:txBody>
        </p:sp>
        <p:sp>
          <p:nvSpPr>
            <p:cNvPr id="152" name="Shape 152"/>
            <p:cNvSpPr/>
            <p:nvPr/>
          </p:nvSpPr>
          <p:spPr>
            <a:xfrm>
              <a:off x="8044325" y="4963575"/>
              <a:ext cx="280200" cy="263699"/>
            </a:xfrm>
            <a:prstGeom prst="mathMultiply">
              <a:avLst>
                <a:gd name="adj1" fmla="val 23520"/>
              </a:avLst>
            </a:prstGeom>
            <a:solidFill>
              <a:srgbClr val="FF0000"/>
            </a:solidFill>
            <a:ln w="19050" cap="flat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Is this drawing accurate? How do you know?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Tour boats at the Laguna can carry </a:t>
            </a:r>
            <a:r>
              <a:rPr lang="en" sz="2400">
                <a:solidFill>
                  <a:srgbClr val="FF00FF"/>
                </a:solidFill>
              </a:rPr>
              <a:t>8 people at a time</a:t>
            </a:r>
            <a:r>
              <a:rPr lang="en" sz="2400"/>
              <a:t>. Alex watches </a:t>
            </a:r>
            <a:r>
              <a:rPr lang="en" sz="2400">
                <a:solidFill>
                  <a:srgbClr val="FF00FF"/>
                </a:solidFill>
              </a:rPr>
              <a:t>6 boats</a:t>
            </a:r>
            <a:r>
              <a:rPr lang="en" sz="2400"/>
              <a:t> float by. </a:t>
            </a:r>
            <a:r>
              <a:rPr lang="en" sz="2400">
                <a:solidFill>
                  <a:srgbClr val="FF00FF"/>
                </a:solidFill>
              </a:rPr>
              <a:t>In one boat</a:t>
            </a:r>
            <a:r>
              <a:rPr lang="en" sz="2400"/>
              <a:t>, there were </a:t>
            </a:r>
            <a:r>
              <a:rPr lang="en" sz="2400">
                <a:solidFill>
                  <a:srgbClr val="FF00FF"/>
                </a:solidFill>
              </a:rPr>
              <a:t>2</a:t>
            </a:r>
            <a:r>
              <a:rPr lang="en" sz="2400"/>
              <a:t> </a:t>
            </a:r>
            <a:r>
              <a:rPr lang="en" sz="2400">
                <a:solidFill>
                  <a:srgbClr val="FF00FF"/>
                </a:solidFill>
              </a:rPr>
              <a:t>empty seats</a:t>
            </a:r>
            <a:r>
              <a:rPr lang="en" sz="2400"/>
              <a:t>. The other boats were full. How many people did Alex see going by in boats?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Show perseverance in facing difficult problems.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Develop reasoning and logical thinking.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00FF"/>
                </a:solidFill>
              </a:rPr>
              <a:t>Communicate their ideas well.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Develop visualization skills.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Use the correct operation, tool, or unit to get an answer.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Get the correct answer!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Notice patterns that are useful.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CCCCCC"/>
                </a:solidFill>
              </a:rPr>
              <a:t>Find and use shortcuts so they don’t have to do the same tedious thing over and over!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 txBox="1"/>
          <p:nvPr/>
        </p:nvSpPr>
        <p:spPr>
          <a:xfrm>
            <a:off x="4716275" y="3024775"/>
            <a:ext cx="3970500" cy="2696400"/>
          </a:xfrm>
          <a:prstGeom prst="rect">
            <a:avLst/>
          </a:prstGeom>
          <a:solidFill>
            <a:srgbClr val="FFFFFF"/>
          </a:solidFill>
          <a:ln w="28575" cap="flat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/>
          <p:nvPr/>
        </p:nvSpPr>
        <p:spPr>
          <a:xfrm rot="-4118116">
            <a:off x="5105217" y="3140668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/>
          <p:nvPr/>
        </p:nvSpPr>
        <p:spPr>
          <a:xfrm rot="-4118116">
            <a:off x="6288542" y="3140668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/>
          <p:nvPr/>
        </p:nvSpPr>
        <p:spPr>
          <a:xfrm rot="-4118116">
            <a:off x="7471867" y="3140668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/>
          <p:nvPr/>
        </p:nvSpPr>
        <p:spPr>
          <a:xfrm rot="-4118116">
            <a:off x="7471867" y="4552693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/>
          <p:nvPr/>
        </p:nvSpPr>
        <p:spPr>
          <a:xfrm rot="-4118116">
            <a:off x="6288554" y="4552693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/>
          <p:nvPr/>
        </p:nvSpPr>
        <p:spPr>
          <a:xfrm rot="-4118116">
            <a:off x="5105217" y="4552693"/>
            <a:ext cx="825959" cy="846123"/>
          </a:xfrm>
          <a:prstGeom prst="chord">
            <a:avLst>
              <a:gd name="adj1" fmla="val 2700000"/>
              <a:gd name="adj2" fmla="val 1620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51043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53032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55021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57010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51043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53032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55021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57010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6297725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/>
          <p:nvPr/>
        </p:nvSpPr>
        <p:spPr>
          <a:xfrm>
            <a:off x="6520762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/>
          <p:nvPr/>
        </p:nvSpPr>
        <p:spPr>
          <a:xfrm>
            <a:off x="6731800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6930637" y="34791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629772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6520762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6719675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6930637" y="36483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7452925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7702025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7900912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/>
          <p:nvPr/>
        </p:nvSpPr>
        <p:spPr>
          <a:xfrm>
            <a:off x="8099825" y="34234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/>
          <p:nvPr/>
        </p:nvSpPr>
        <p:spPr>
          <a:xfrm>
            <a:off x="7503125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8075600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7858862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7702025" y="3592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51043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53032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55021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573020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51043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53032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55021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57010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62977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653535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673180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6937925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62977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6520762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6729350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/>
          <p:nvPr/>
        </p:nvSpPr>
        <p:spPr>
          <a:xfrm>
            <a:off x="69379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/>
          <p:nvPr/>
        </p:nvSpPr>
        <p:spPr>
          <a:xfrm>
            <a:off x="7473950" y="48416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/>
          <p:nvPr/>
        </p:nvSpPr>
        <p:spPr>
          <a:xfrm>
            <a:off x="80998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8" name="Shape 208"/>
          <p:cNvSpPr/>
          <p:nvPr/>
        </p:nvSpPr>
        <p:spPr>
          <a:xfrm>
            <a:off x="785887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/>
          <p:nvPr/>
        </p:nvSpPr>
        <p:spPr>
          <a:xfrm>
            <a:off x="76693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/>
          <p:nvPr/>
        </p:nvSpPr>
        <p:spPr>
          <a:xfrm>
            <a:off x="7491125" y="50108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8099825" y="48267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/>
          <p:nvPr/>
        </p:nvSpPr>
        <p:spPr>
          <a:xfrm>
            <a:off x="7858875" y="48267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/>
          <p:nvPr/>
        </p:nvSpPr>
        <p:spPr>
          <a:xfrm>
            <a:off x="7669325" y="4826725"/>
            <a:ext cx="198899" cy="1692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8044325" y="4779475"/>
            <a:ext cx="280200" cy="263699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8044325" y="4963575"/>
            <a:ext cx="280200" cy="263699"/>
          </a:xfrm>
          <a:prstGeom prst="mathMultiply">
            <a:avLst>
              <a:gd name="adj1" fmla="val 23520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2442</Words>
  <Application>Microsoft Office PowerPoint</Application>
  <PresentationFormat>On-screen Show (4:3)</PresentationFormat>
  <Paragraphs>279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paper-plane</vt:lpstr>
      <vt:lpstr>Welcome VIPs! Please help yourself to refreshments and find a seat. </vt:lpstr>
      <vt:lpstr>A Cringe-Worthy Moment</vt:lpstr>
      <vt:lpstr>Give a thumbs up if you would like your child to be able to do the following:</vt:lpstr>
      <vt:lpstr>WHY change now? We learned math just fine!</vt:lpstr>
      <vt:lpstr>A Third Grade Problem</vt:lpstr>
      <vt:lpstr>The REAL Problem</vt:lpstr>
      <vt:lpstr>Can you pick out the important information and make sense of it?</vt:lpstr>
      <vt:lpstr>Can you picture the scenario in your mind? Can you draw a representation?</vt:lpstr>
      <vt:lpstr>Is this drawing accurate? How do you know?</vt:lpstr>
      <vt:lpstr>When we label our drawing, do we see any patterns emerge that we can use?</vt:lpstr>
      <vt:lpstr>What do we need to do to solve? What equation(s) could we use?</vt:lpstr>
      <vt:lpstr>How can we be sure this answer is correct? How can we check it?</vt:lpstr>
      <vt:lpstr>Is there a simpler way that is still mathematically correct?</vt:lpstr>
      <vt:lpstr>What does all that lead to?</vt:lpstr>
      <vt:lpstr>Not all the practices will be tapped by every student for every problem.</vt:lpstr>
      <vt:lpstr>Helping with Word Problems</vt:lpstr>
      <vt:lpstr>What about those pesky diagrams?</vt:lpstr>
      <vt:lpstr>Comparison Bars</vt:lpstr>
      <vt:lpstr>Math Mountains</vt:lpstr>
      <vt:lpstr>Arrays</vt:lpstr>
      <vt:lpstr>Quick Arrays</vt:lpstr>
      <vt:lpstr>What more can you do to help?</vt:lpstr>
      <vt:lpstr>And One More Thing!</vt:lpstr>
      <vt:lpstr>The Dreaded Penguin - Dun Dun Dun!</vt:lpstr>
      <vt:lpstr>Resources for you</vt:lpstr>
      <vt:lpstr>Credits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VIPs! Please help yourself to refreshments and find a seat. </dc:title>
  <dc:creator>Freeman, Emily</dc:creator>
  <cp:lastModifiedBy>Windows User</cp:lastModifiedBy>
  <cp:revision>3</cp:revision>
  <dcterms:modified xsi:type="dcterms:W3CDTF">2014-08-04T14:07:25Z</dcterms:modified>
</cp:coreProperties>
</file>