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3"/>
  </p:handoutMasterIdLst>
  <p:sldIdLst>
    <p:sldId id="256" r:id="rId2"/>
    <p:sldId id="257" r:id="rId3"/>
    <p:sldId id="270" r:id="rId4"/>
    <p:sldId id="262" r:id="rId5"/>
    <p:sldId id="263" r:id="rId6"/>
    <p:sldId id="258" r:id="rId7"/>
    <p:sldId id="259" r:id="rId8"/>
    <p:sldId id="265" r:id="rId9"/>
    <p:sldId id="266" r:id="rId10"/>
    <p:sldId id="268" r:id="rId11"/>
    <p:sldId id="269" r:id="rId12"/>
    <p:sldId id="267" r:id="rId13"/>
    <p:sldId id="271" r:id="rId14"/>
    <p:sldId id="272" r:id="rId15"/>
    <p:sldId id="273" r:id="rId16"/>
    <p:sldId id="274" r:id="rId17"/>
    <p:sldId id="264" r:id="rId18"/>
    <p:sldId id="275" r:id="rId19"/>
    <p:sldId id="260" r:id="rId20"/>
    <p:sldId id="276" r:id="rId21"/>
    <p:sldId id="277"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DE137D3F-E58E-42F0-BE6F-4F79E4353FDB}" type="datetimeFigureOut">
              <a:rPr lang="en-US" smtClean="0"/>
              <a:pPr/>
              <a:t>7/21/2014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0C5A8B70-C769-4529-A116-041BB300293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C8C0897-2EE8-4A8C-815D-A97DB7A9693F}" type="datetimeFigureOut">
              <a:rPr lang="en-US" smtClean="0"/>
              <a:pPr/>
              <a:t>7/21/2014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EEAC5E3-6E93-4004-B4EF-E22DA04E52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C8C0897-2EE8-4A8C-815D-A97DB7A9693F}" type="datetimeFigureOut">
              <a:rPr lang="en-US" smtClean="0"/>
              <a:pPr/>
              <a:t>7/21/2014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EEAC5E3-6E93-4004-B4EF-E22DA04E52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C8C0897-2EE8-4A8C-815D-A97DB7A9693F}" type="datetimeFigureOut">
              <a:rPr lang="en-US" smtClean="0"/>
              <a:pPr/>
              <a:t>7/21/2014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EEAC5E3-6E93-4004-B4EF-E22DA04E52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C8C0897-2EE8-4A8C-815D-A97DB7A9693F}" type="datetimeFigureOut">
              <a:rPr lang="en-US" smtClean="0"/>
              <a:pPr/>
              <a:t>7/21/2014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EAC5E3-6E93-4004-B4EF-E22DA04E52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C8C0897-2EE8-4A8C-815D-A97DB7A9693F}" type="datetimeFigureOut">
              <a:rPr lang="en-US" smtClean="0"/>
              <a:pPr/>
              <a:t>7/21/2014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EAC5E3-6E93-4004-B4EF-E22DA04E527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C8C0897-2EE8-4A8C-815D-A97DB7A9693F}" type="datetimeFigureOut">
              <a:rPr lang="en-US" smtClean="0"/>
              <a:pPr/>
              <a:t>7/21/2014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EEAC5E3-6E93-4004-B4EF-E22DA04E52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choice&amp;source=images&amp;cd=&amp;cad=rja&amp;uact=8&amp;docid=ryTo1fdstqkHNM&amp;tbnid=ZyqTmOEIT2pb0M:&amp;ved=0CAUQjRw&amp;url=http://chicanery.fibergeek.com/2010/02/26/choice-is-interesting/&amp;ei=Dg6JU9S_OYOtyAS3w4CYBg&amp;bvm=bv.67720277,d.aWw&amp;psig=AFQjCNGCyUcv6vmViu7RG-HINM-v8SLG0w&amp;ust=140157733870360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nerdybookclub.wordpress.com/" TargetMode="External"/><Relationship Id="rId2" Type="http://schemas.openxmlformats.org/officeDocument/2006/relationships/hyperlink" Target="http://www.kidsbookseries.com/index.php" TargetMode="External"/><Relationship Id="rId1" Type="http://schemas.openxmlformats.org/officeDocument/2006/relationships/slideLayout" Target="../slideLayouts/slideLayout2.xml"/><Relationship Id="rId4" Type="http://schemas.openxmlformats.org/officeDocument/2006/relationships/hyperlink" Target="http://www.scholastic.com/bookwizar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books+at+home&amp;source=images&amp;cd=&amp;cad=rja&amp;uact=8&amp;docid=DnurgQKIrFYKJM&amp;tbnid=DO-e1pW-RaNDJM:&amp;ved=0CAUQjRw&amp;url=http://www.firstplacebooks.com/&amp;ei=8P-IU76CPNCuyATD94CgBg&amp;bvm=bv.67720277,d.aWw&amp;psig=AFQjCNGr4I8K3-Q9f7VFH_2juRjHov0tGg&amp;ust=140157373147603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google.com/url?sa=i&amp;rct=j&amp;q=70+percent&amp;source=images&amp;cd=&amp;cad=rja&amp;uact=8&amp;docid=i58h_9HKJkBc6M&amp;tbnid=4-hqGORVvyjTjM:&amp;ved=0CAUQjRw&amp;url=https://www.fee.org/the_freeman/arena/bitcoins-prospects-bane-or-boon&amp;ei=0QGJU-eXKdGjyATPvIFo&amp;bvm=bv.67720277,d.aWw&amp;psig=AFQjCNFD3gLHZq7riMvoDmKAnPH6JTnyGg&amp;ust=1401574168981784" TargetMode="External"/><Relationship Id="rId1" Type="http://schemas.openxmlformats.org/officeDocument/2006/relationships/slideLayout" Target="../slideLayouts/slideLayout2.xml"/><Relationship Id="rId6" Type="http://schemas.openxmlformats.org/officeDocument/2006/relationships/hyperlink" Target="http://www.google.com/url?sa=i&amp;rct=j&amp;q=book&amp;source=images&amp;cd=&amp;cad=rja&amp;uact=8&amp;docid=S-rXmZ6NFvEVDM&amp;tbnid=xzsB6YKh3HqZCM:&amp;ved=0CAUQjRw&amp;url=http://www.bcgpto.org/activities/bookfairs/chathamelementary/&amp;ei=igKJU9j8A46zyAT3j4KYDA&amp;bvm=bv.67720277,d.aWw&amp;psig=AFQjCNHRLj3-QTiONejrIGvW2aDQptecgA&amp;ust=1401574405483500" TargetMode="External"/><Relationship Id="rId5" Type="http://schemas.openxmlformats.org/officeDocument/2006/relationships/image" Target="../media/image4.jpeg"/><Relationship Id="rId4" Type="http://schemas.openxmlformats.org/officeDocument/2006/relationships/hyperlink" Target="http://www.google.com/url?sa=i&amp;rct=j&amp;q=75+percent&amp;source=images&amp;cd=&amp;cad=rja&amp;uact=8&amp;docid=FHCj734MKzfjpM&amp;tbnid=bdjZoxi4niYz5M:&amp;ved=0CAUQjRw&amp;url=http://www.pittmeadowstoday.ca/columns-newspapers-flyers-can-you-tell-the-difference-the-decline-of-the-community-newspaper/&amp;ei=NwKJU7PlKoyKyASg6IBw&amp;bvm=bv.67720277,d.aWw&amp;psig=AFQjCNEpm2mcu1qMd4CxD9RaMtSWuUKy_Q&amp;ust=140157432122510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sonMj03ZJPQ"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95400"/>
            <a:ext cx="7772400" cy="1470025"/>
          </a:xfrm>
        </p:spPr>
        <p:txBody>
          <a:bodyPr>
            <a:normAutofit fontScale="90000"/>
          </a:bodyPr>
          <a:lstStyle/>
          <a:p>
            <a:r>
              <a:rPr lang="en-US" sz="8000" dirty="0" smtClean="0"/>
              <a:t>Welcome V.I.P.s!</a:t>
            </a:r>
            <a:r>
              <a:rPr lang="en-US" dirty="0" smtClean="0"/>
              <a:t/>
            </a:r>
            <a:br>
              <a:rPr lang="en-US" dirty="0" smtClean="0"/>
            </a:br>
            <a:r>
              <a:rPr lang="en-US" dirty="0" smtClean="0"/>
              <a:t> </a:t>
            </a:r>
            <a:r>
              <a:rPr lang="en-US" sz="4000" dirty="0" smtClean="0"/>
              <a:t>Please help yourself to refreshments. </a:t>
            </a:r>
            <a:endParaRPr lang="en-US" sz="4000" dirty="0"/>
          </a:p>
        </p:txBody>
      </p:sp>
      <p:sp>
        <p:nvSpPr>
          <p:cNvPr id="3" name="Subtitle 2"/>
          <p:cNvSpPr>
            <a:spLocks noGrp="1"/>
          </p:cNvSpPr>
          <p:nvPr>
            <p:ph type="subTitle" idx="1"/>
          </p:nvPr>
        </p:nvSpPr>
        <p:spPr>
          <a:xfrm>
            <a:off x="2743200" y="3124200"/>
            <a:ext cx="6400800" cy="2514600"/>
          </a:xfrm>
        </p:spPr>
        <p:txBody>
          <a:bodyPr>
            <a:normAutofit/>
          </a:bodyPr>
          <a:lstStyle/>
          <a:p>
            <a:pPr algn="l"/>
            <a:r>
              <a:rPr lang="en-US" dirty="0" smtClean="0"/>
              <a:t>While you wait for us to begin, please do the following:</a:t>
            </a:r>
          </a:p>
          <a:p>
            <a:pPr algn="l">
              <a:buFont typeface="Arial" pitchFamily="34" charset="0"/>
              <a:buChar char="•"/>
            </a:pPr>
            <a:r>
              <a:rPr lang="en-US" dirty="0" smtClean="0"/>
              <a:t>Browse the books on the counter</a:t>
            </a:r>
          </a:p>
          <a:p>
            <a:pPr algn="l">
              <a:buFont typeface="Arial" pitchFamily="34" charset="0"/>
              <a:buChar char="•"/>
            </a:pPr>
            <a:r>
              <a:rPr lang="en-US" dirty="0" smtClean="0"/>
              <a:t>Think about the two questions on the charts</a:t>
            </a:r>
          </a:p>
          <a:p>
            <a:pPr algn="l">
              <a:buFont typeface="Arial" pitchFamily="34" charset="0"/>
              <a:buChar char="•"/>
            </a:pPr>
            <a:r>
              <a:rPr lang="en-US" dirty="0" smtClean="0"/>
              <a:t>Write some titles on the sticky notes at your table.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sz="half" idx="1"/>
          </p:nvPr>
        </p:nvSpPr>
        <p:spPr>
          <a:xfrm>
            <a:off x="457200" y="1600200"/>
            <a:ext cx="3657600" cy="4525963"/>
          </a:xfrm>
        </p:spPr>
        <p:txBody>
          <a:bodyPr>
            <a:normAutofit fontScale="85000" lnSpcReduction="10000"/>
          </a:bodyPr>
          <a:lstStyle/>
          <a:p>
            <a:r>
              <a:rPr lang="en-US" dirty="0" smtClean="0"/>
              <a:t>Ask them “Comprehension Questions” at the end of each chapter. If questions like “What was the main idea of the chapter?” don’t turn them off right away, a “5 Finger Retelling” should do the trick!</a:t>
            </a:r>
          </a:p>
          <a:p>
            <a:endParaRPr lang="en-US" dirty="0"/>
          </a:p>
        </p:txBody>
      </p:sp>
      <p:sp>
        <p:nvSpPr>
          <p:cNvPr id="4" name="Content Placeholder 3"/>
          <p:cNvSpPr>
            <a:spLocks noGrp="1"/>
          </p:cNvSpPr>
          <p:nvPr>
            <p:ph sz="half" idx="2"/>
          </p:nvPr>
        </p:nvSpPr>
        <p:spPr>
          <a:xfrm>
            <a:off x="4178808" y="1600200"/>
            <a:ext cx="3669792" cy="4525963"/>
          </a:xfrm>
        </p:spPr>
        <p:txBody>
          <a:bodyPr>
            <a:normAutofit fontScale="85000" lnSpcReduction="10000"/>
          </a:bodyPr>
          <a:lstStyle/>
          <a:p>
            <a:r>
              <a:rPr lang="en-US" dirty="0" smtClean="0"/>
              <a:t>To make them LOVE reading with you, have a real conversation about the book. Ask them what they think about the characters and what they are going through. Choose books with enough complexity to have big conversations about important ideas.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Read in a flat voice, with no inflection whatsoever. Never do character voices, especially silly ones! If you make a mistake or sound weird, they might get the idea that making mistakes and trying new things are okay!</a:t>
            </a:r>
          </a:p>
          <a:p>
            <a:endParaRPr lang="en-US" dirty="0"/>
          </a:p>
        </p:txBody>
      </p:sp>
      <p:sp>
        <p:nvSpPr>
          <p:cNvPr id="4" name="Content Placeholder 3"/>
          <p:cNvSpPr>
            <a:spLocks noGrp="1"/>
          </p:cNvSpPr>
          <p:nvPr>
            <p:ph sz="half" idx="2"/>
          </p:nvPr>
        </p:nvSpPr>
        <p:spPr>
          <a:xfrm>
            <a:off x="4038600" y="1600200"/>
            <a:ext cx="3886200" cy="4525963"/>
          </a:xfrm>
        </p:spPr>
        <p:txBody>
          <a:bodyPr>
            <a:normAutofit fontScale="92500" lnSpcReduction="20000"/>
          </a:bodyPr>
          <a:lstStyle/>
          <a:p>
            <a:r>
              <a:rPr lang="en-US" dirty="0" smtClean="0"/>
              <a:t>To make them LOVE reading with you, be expressive! Use your whole face to convey the emotion in the book. When the character is upset, try adding a choked-up sob to your reading. Do a deeper voice for the evil villain; try an accent for the English schoolmaster.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Don’t say anything about the story you’re reading. Don’t react to it at all. Showing empathy, disbelief, outrage or confusion will only show your child that you are really into the story, which will make them love reading with you.</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To make them LOVE reading with you, share your own thinking and reactions. When you close the book and gasp, “Oh my gosh, what is Harry thinking?! How could he do that?” you are showing that stories are worth becoming emotionally invested in. And sharing these emotional connections creates a close bond like no other!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good books to read aloud</a:t>
            </a:r>
            <a:endParaRPr lang="en-US" dirty="0"/>
          </a:p>
        </p:txBody>
      </p:sp>
      <p:sp>
        <p:nvSpPr>
          <p:cNvPr id="4" name="Content Placeholder 3"/>
          <p:cNvSpPr>
            <a:spLocks noGrp="1"/>
          </p:cNvSpPr>
          <p:nvPr>
            <p:ph sz="half" idx="2"/>
          </p:nvPr>
        </p:nvSpPr>
        <p:spPr>
          <a:xfrm>
            <a:off x="3657600" y="1600200"/>
            <a:ext cx="4041648" cy="4525963"/>
          </a:xfrm>
        </p:spPr>
        <p:txBody>
          <a:bodyPr/>
          <a:lstStyle/>
          <a:p>
            <a:r>
              <a:rPr lang="en-US" dirty="0" smtClean="0"/>
              <a:t>Suggestions from the group?</a:t>
            </a:r>
            <a:endParaRPr lang="en-US" dirty="0"/>
          </a:p>
        </p:txBody>
      </p:sp>
      <p:pic>
        <p:nvPicPr>
          <p:cNvPr id="5" name="Content Placeholder 4"/>
          <p:cNvPicPr>
            <a:picLocks noGrp="1"/>
          </p:cNvPicPr>
          <p:nvPr>
            <p:ph sz="half" idx="1"/>
          </p:nvPr>
        </p:nvPicPr>
        <p:blipFill>
          <a:blip r:embed="rId2" cstate="print"/>
          <a:srcRect l="10577" t="16232" r="63461" b="8818"/>
          <a:stretch>
            <a:fillRect/>
          </a:stretch>
        </p:blipFill>
        <p:spPr bwMode="auto">
          <a:xfrm>
            <a:off x="914400" y="1600200"/>
            <a:ext cx="1959691" cy="452596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400" dirty="0" smtClean="0"/>
              <a:t>Finding books your child will love to read on their own</a:t>
            </a:r>
            <a:endParaRPr lang="en-US" dirty="0"/>
          </a:p>
        </p:txBody>
      </p:sp>
      <p:sp>
        <p:nvSpPr>
          <p:cNvPr id="5" name="Subtitle 4"/>
          <p:cNvSpPr>
            <a:spLocks noGrp="1"/>
          </p:cNvSpPr>
          <p:nvPr>
            <p:ph type="subTitle" idx="1"/>
          </p:nvPr>
        </p:nvSpPr>
        <p:spPr>
          <a:xfrm>
            <a:off x="3429000" y="3539864"/>
            <a:ext cx="5029200" cy="1565536"/>
          </a:xfrm>
        </p:spPr>
        <p:txBody>
          <a:bodyPr/>
          <a:lstStyle/>
          <a:p>
            <a:r>
              <a:rPr lang="en-US" dirty="0" smtClean="0"/>
              <a:t>It’s okay to MAKE THEM read everyday, </a:t>
            </a:r>
          </a:p>
          <a:p>
            <a:r>
              <a:rPr lang="en-US" dirty="0" smtClean="0"/>
              <a:t>but </a:t>
            </a:r>
            <a:r>
              <a:rPr lang="en-US" b="1" i="1" u="sng" dirty="0" smtClean="0"/>
              <a:t>they</a:t>
            </a:r>
            <a:r>
              <a:rPr lang="en-US" dirty="0" smtClean="0"/>
              <a:t> should choose </a:t>
            </a:r>
          </a:p>
          <a:p>
            <a:r>
              <a:rPr lang="en-US" dirty="0" smtClean="0"/>
              <a:t>WHAT they read!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chicanery.fibergeek.com/wp-content/uploads/2010/02/choice.jpg">
            <a:hlinkClick r:id="rId2"/>
          </p:cNvPr>
          <p:cNvPicPr>
            <a:picLocks noChangeAspect="1" noChangeArrowheads="1"/>
          </p:cNvPicPr>
          <p:nvPr/>
        </p:nvPicPr>
        <p:blipFill>
          <a:blip r:embed="rId3" cstate="print"/>
          <a:srcRect/>
          <a:stretch>
            <a:fillRect/>
          </a:stretch>
        </p:blipFill>
        <p:spPr bwMode="auto">
          <a:xfrm>
            <a:off x="5943600" y="3276600"/>
            <a:ext cx="2036743" cy="3400425"/>
          </a:xfrm>
          <a:prstGeom prst="rect">
            <a:avLst/>
          </a:prstGeom>
          <a:noFill/>
        </p:spPr>
      </p:pic>
      <p:sp>
        <p:nvSpPr>
          <p:cNvPr id="2" name="Content Placeholder 1"/>
          <p:cNvSpPr>
            <a:spLocks noGrp="1"/>
          </p:cNvSpPr>
          <p:nvPr>
            <p:ph idx="1"/>
          </p:nvPr>
        </p:nvSpPr>
        <p:spPr>
          <a:xfrm>
            <a:off x="533401" y="1295400"/>
            <a:ext cx="6629399" cy="3048000"/>
          </a:xfrm>
        </p:spPr>
        <p:txBody>
          <a:bodyPr>
            <a:normAutofit fontScale="77500" lnSpcReduction="20000"/>
          </a:bodyPr>
          <a:lstStyle/>
          <a:p>
            <a:r>
              <a:rPr lang="en-US" sz="3900" dirty="0" smtClean="0"/>
              <a:t>Empowers and encourages them</a:t>
            </a:r>
          </a:p>
          <a:p>
            <a:r>
              <a:rPr lang="en-US" sz="3900" dirty="0" smtClean="0"/>
              <a:t>Strengthens their self-confidence</a:t>
            </a:r>
          </a:p>
          <a:p>
            <a:r>
              <a:rPr lang="en-US" sz="3900" dirty="0" smtClean="0"/>
              <a:t>Rewards their interests</a:t>
            </a:r>
          </a:p>
          <a:p>
            <a:r>
              <a:rPr lang="en-US" sz="3900" dirty="0" smtClean="0"/>
              <a:t>Promotes a positive attitude toward reading by valuing the child</a:t>
            </a:r>
          </a:p>
          <a:p>
            <a:endParaRPr lang="en-US" dirty="0" smtClean="0"/>
          </a:p>
          <a:p>
            <a:pPr marL="0" indent="0">
              <a:buNone/>
            </a:pPr>
            <a:endParaRPr lang="en-US" sz="3600" b="1" dirty="0"/>
          </a:p>
        </p:txBody>
      </p:sp>
      <p:sp>
        <p:nvSpPr>
          <p:cNvPr id="3" name="Title 2"/>
          <p:cNvSpPr>
            <a:spLocks noGrp="1"/>
          </p:cNvSpPr>
          <p:nvPr>
            <p:ph type="title"/>
          </p:nvPr>
        </p:nvSpPr>
        <p:spPr>
          <a:xfrm>
            <a:off x="457200" y="320040"/>
            <a:ext cx="7239000" cy="746760"/>
          </a:xfrm>
        </p:spPr>
        <p:txBody>
          <a:bodyPr/>
          <a:lstStyle/>
          <a:p>
            <a:r>
              <a:rPr lang="en-US" dirty="0" smtClean="0"/>
              <a:t>Allow Children To Choose</a:t>
            </a:r>
            <a:endParaRPr lang="en-US" dirty="0"/>
          </a:p>
        </p:txBody>
      </p:sp>
      <p:sp>
        <p:nvSpPr>
          <p:cNvPr id="5" name="Rectangle 4"/>
          <p:cNvSpPr/>
          <p:nvPr/>
        </p:nvSpPr>
        <p:spPr>
          <a:xfrm>
            <a:off x="609600" y="4572000"/>
            <a:ext cx="5638800" cy="1569660"/>
          </a:xfrm>
          <a:prstGeom prst="rect">
            <a:avLst/>
          </a:prstGeom>
        </p:spPr>
        <p:txBody>
          <a:bodyPr wrap="square">
            <a:spAutoFit/>
          </a:bodyPr>
          <a:lstStyle/>
          <a:p>
            <a:r>
              <a:rPr lang="en-US" sz="3200" b="1" dirty="0" smtClean="0"/>
              <a:t>Readers without the power to make their own choices are UNMOTIVATED</a:t>
            </a:r>
            <a:endParaRPr lang="en-US" sz="3200" b="1" dirty="0"/>
          </a:p>
        </p:txBody>
      </p:sp>
    </p:spTree>
    <p:extLst>
      <p:ext uri="{BB962C8B-B14F-4D97-AF65-F5344CB8AC3E}">
        <p14:creationId xmlns="" xmlns:p14="http://schemas.microsoft.com/office/powerpoint/2010/main" val="87085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6"/>
                                        </p:tgtEl>
                                        <p:attrNameLst>
                                          <p:attrName>style.visibility</p:attrName>
                                        </p:attrNameLst>
                                      </p:cBhvr>
                                      <p:to>
                                        <p:strVal val="visible"/>
                                      </p:to>
                                    </p:set>
                                    <p:animEffect transition="in" filter="fade">
                                      <p:cBhvr>
                                        <p:cTn id="27" dur="2000"/>
                                        <p:tgtEl>
                                          <p:spTgt spid="1126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7467600" cy="2646878"/>
          </a:xfrm>
          <a:prstGeom prst="rect">
            <a:avLst/>
          </a:prstGeom>
        </p:spPr>
        <p:txBody>
          <a:bodyPr wrap="square">
            <a:spAutoFit/>
          </a:bodyPr>
          <a:lstStyle/>
          <a:p>
            <a:r>
              <a:rPr lang="en-US" dirty="0"/>
              <a:t>Students who consistently read for their own interest are often quite competent and are usually highly achieving readers. </a:t>
            </a:r>
            <a:r>
              <a:rPr lang="en-US" dirty="0" err="1"/>
              <a:t>Wigfield</a:t>
            </a:r>
            <a:r>
              <a:rPr lang="en-US" dirty="0"/>
              <a:t> and Guthrie (1997) documented that </a:t>
            </a:r>
            <a:r>
              <a:rPr lang="en-US" sz="2000" b="1" dirty="0"/>
              <a:t>students who are intrinsically </a:t>
            </a:r>
            <a:r>
              <a:rPr lang="en-US" sz="2000" b="1" dirty="0" smtClean="0"/>
              <a:t>motivated* </a:t>
            </a:r>
            <a:r>
              <a:rPr lang="en-US" sz="2000" b="1" dirty="0"/>
              <a:t>spend 300% more time reading </a:t>
            </a:r>
            <a:r>
              <a:rPr lang="en-US" dirty="0"/>
              <a:t>than students who have low intrinsic motivation for reading. Compared to 10 other motivations, intrinsic motivation for reading was most highly associated with whether or not students read widely and frequently on their own accord</a:t>
            </a:r>
            <a:r>
              <a:rPr lang="en-US" dirty="0" smtClean="0"/>
              <a:t>.</a:t>
            </a:r>
          </a:p>
          <a:p>
            <a:pPr algn="r"/>
            <a:r>
              <a:rPr lang="en-US" sz="1600" i="1" dirty="0" smtClean="0"/>
              <a:t>-Angela McRae and John T. Guthrie (2008)</a:t>
            </a:r>
          </a:p>
        </p:txBody>
      </p:sp>
      <p:sp>
        <p:nvSpPr>
          <p:cNvPr id="3" name="Rectangle 2"/>
          <p:cNvSpPr/>
          <p:nvPr/>
        </p:nvSpPr>
        <p:spPr>
          <a:xfrm>
            <a:off x="381000" y="4876800"/>
            <a:ext cx="7772400" cy="1477328"/>
          </a:xfrm>
          <a:prstGeom prst="rect">
            <a:avLst/>
          </a:prstGeom>
        </p:spPr>
        <p:txBody>
          <a:bodyPr wrap="square">
            <a:spAutoFit/>
          </a:bodyPr>
          <a:lstStyle/>
          <a:p>
            <a:r>
              <a:rPr lang="en-US" sz="3600" dirty="0" smtClean="0"/>
              <a:t>If we want children to love reading, choice is more important than taste!</a:t>
            </a:r>
          </a:p>
          <a:p>
            <a:pPr algn="r"/>
            <a:r>
              <a:rPr lang="en-US" i="1" dirty="0" smtClean="0"/>
              <a:t>- Mrs. Freeman (today)</a:t>
            </a:r>
            <a:endParaRPr lang="en-US" i="1" dirty="0"/>
          </a:p>
        </p:txBody>
      </p:sp>
      <p:sp>
        <p:nvSpPr>
          <p:cNvPr id="5" name="Title 4"/>
          <p:cNvSpPr>
            <a:spLocks noGrp="1"/>
          </p:cNvSpPr>
          <p:nvPr>
            <p:ph type="title"/>
          </p:nvPr>
        </p:nvSpPr>
        <p:spPr>
          <a:xfrm>
            <a:off x="457200" y="320040"/>
            <a:ext cx="7239000" cy="746760"/>
          </a:xfrm>
        </p:spPr>
        <p:txBody>
          <a:bodyPr/>
          <a:lstStyle/>
          <a:p>
            <a:r>
              <a:rPr lang="en-US" dirty="0" smtClean="0"/>
              <a:t>Now for a long Quote:</a:t>
            </a:r>
            <a:endParaRPr lang="en-US" dirty="0"/>
          </a:p>
        </p:txBody>
      </p:sp>
      <p:sp>
        <p:nvSpPr>
          <p:cNvPr id="7" name="Title 4"/>
          <p:cNvSpPr txBox="1">
            <a:spLocks/>
          </p:cNvSpPr>
          <p:nvPr/>
        </p:nvSpPr>
        <p:spPr>
          <a:xfrm>
            <a:off x="457200" y="4114800"/>
            <a:ext cx="7239000" cy="74676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And a short one:</a:t>
            </a:r>
            <a:endParaRPr kumimoji="0" lang="en-U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772400" cy="670560"/>
          </a:xfrm>
        </p:spPr>
        <p:txBody>
          <a:bodyPr>
            <a:normAutofit fontScale="90000"/>
          </a:bodyPr>
          <a:lstStyle/>
          <a:p>
            <a:r>
              <a:rPr lang="en-US" dirty="0" smtClean="0"/>
              <a:t>Using Series to promote reading</a:t>
            </a:r>
            <a:endParaRPr lang="en-US" dirty="0"/>
          </a:p>
        </p:txBody>
      </p:sp>
      <p:sp>
        <p:nvSpPr>
          <p:cNvPr id="3" name="Content Placeholder 2"/>
          <p:cNvSpPr>
            <a:spLocks noGrp="1"/>
          </p:cNvSpPr>
          <p:nvPr>
            <p:ph idx="1"/>
          </p:nvPr>
        </p:nvSpPr>
        <p:spPr>
          <a:xfrm>
            <a:off x="533400" y="1295400"/>
            <a:ext cx="7162800" cy="4724400"/>
          </a:xfrm>
        </p:spPr>
        <p:txBody>
          <a:bodyPr>
            <a:normAutofit fontScale="77500" lnSpcReduction="20000"/>
          </a:bodyPr>
          <a:lstStyle/>
          <a:p>
            <a:pPr fontAlgn="t">
              <a:buNone/>
            </a:pPr>
            <a:r>
              <a:rPr lang="en-US" sz="4000" i="1" dirty="0" smtClean="0"/>
              <a:t>Advantages of Series Books</a:t>
            </a:r>
            <a:endParaRPr lang="en-US" sz="4000" dirty="0" smtClean="0"/>
          </a:p>
          <a:p>
            <a:pPr fontAlgn="t"/>
            <a:r>
              <a:rPr lang="en-US" dirty="0" smtClean="0"/>
              <a:t>Build background knowledge, which makes reading subsequent books easier! </a:t>
            </a:r>
          </a:p>
          <a:p>
            <a:pPr fontAlgn="t"/>
            <a:r>
              <a:rPr lang="en-US" dirty="0" smtClean="0"/>
              <a:t>Story becomes more complex over time, deepening comprehension.</a:t>
            </a:r>
          </a:p>
          <a:p>
            <a:pPr fontAlgn="t"/>
            <a:r>
              <a:rPr lang="en-US" dirty="0" smtClean="0"/>
              <a:t>There is always a new book waiting for them!</a:t>
            </a:r>
            <a:br>
              <a:rPr lang="en-US" dirty="0" smtClean="0"/>
            </a:br>
            <a:endParaRPr lang="en-US" dirty="0" smtClean="0"/>
          </a:p>
          <a:p>
            <a:pPr fontAlgn="t">
              <a:buNone/>
            </a:pPr>
            <a:endParaRPr lang="en-US" dirty="0" smtClean="0"/>
          </a:p>
          <a:p>
            <a:pPr fontAlgn="t">
              <a:buNone/>
            </a:pPr>
            <a:r>
              <a:rPr lang="en-US" sz="4000" i="1" dirty="0" smtClean="0"/>
              <a:t>Types of Series</a:t>
            </a:r>
            <a:endParaRPr lang="en-US" sz="4000" dirty="0" smtClean="0"/>
          </a:p>
          <a:p>
            <a:pPr fontAlgn="t"/>
            <a:r>
              <a:rPr lang="en-US" dirty="0" smtClean="0"/>
              <a:t>Sequential books with connecting plots that happen chronologically. These types of books are meant to be read in order beginning from book one. </a:t>
            </a:r>
          </a:p>
          <a:p>
            <a:pPr fontAlgn="t"/>
            <a:r>
              <a:rPr lang="en-US" dirty="0" smtClean="0"/>
              <a:t>The characters and setting might be the same in all the books, but each book can be read independently and in any order.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Book Recommendations</a:t>
            </a:r>
            <a:endParaRPr lang="en-US" dirty="0"/>
          </a:p>
        </p:txBody>
      </p:sp>
      <p:sp>
        <p:nvSpPr>
          <p:cNvPr id="3" name="Content Placeholder 2"/>
          <p:cNvSpPr>
            <a:spLocks noGrp="1"/>
          </p:cNvSpPr>
          <p:nvPr>
            <p:ph idx="1"/>
          </p:nvPr>
        </p:nvSpPr>
        <p:spPr>
          <a:xfrm>
            <a:off x="457200" y="1371600"/>
            <a:ext cx="7239000" cy="5084136"/>
          </a:xfrm>
        </p:spPr>
        <p:txBody>
          <a:bodyPr/>
          <a:lstStyle/>
          <a:p>
            <a:r>
              <a:rPr lang="en-US" dirty="0" smtClean="0"/>
              <a:t>What has your child enjoyed reading in the past year or so?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r>
              <a:rPr lang="en-US" dirty="0" smtClean="0"/>
              <a:t>Finding MORE books</a:t>
            </a:r>
            <a:endParaRPr lang="en-US" dirty="0"/>
          </a:p>
        </p:txBody>
      </p:sp>
      <p:sp>
        <p:nvSpPr>
          <p:cNvPr id="3" name="Content Placeholder 2"/>
          <p:cNvSpPr>
            <a:spLocks noGrp="1"/>
          </p:cNvSpPr>
          <p:nvPr>
            <p:ph idx="1"/>
          </p:nvPr>
        </p:nvSpPr>
        <p:spPr>
          <a:xfrm>
            <a:off x="457200" y="1371600"/>
            <a:ext cx="7239000" cy="5181600"/>
          </a:xfrm>
        </p:spPr>
        <p:txBody>
          <a:bodyPr>
            <a:normAutofit fontScale="92500" lnSpcReduction="20000"/>
          </a:bodyPr>
          <a:lstStyle/>
          <a:p>
            <a:r>
              <a:rPr lang="en-US" dirty="0" smtClean="0"/>
              <a:t>Kids Book Series website has lists of book series for kids, which you can search by age, reading level and interest.</a:t>
            </a:r>
            <a:r>
              <a:rPr lang="en-US" dirty="0" smtClean="0">
                <a:hlinkClick r:id="rId2"/>
              </a:rPr>
              <a:t> </a:t>
            </a:r>
            <a:r>
              <a:rPr lang="en-US" dirty="0" smtClean="0">
                <a:solidFill>
                  <a:srgbClr val="0070C0"/>
                </a:solidFill>
                <a:hlinkClick r:id="rId2"/>
              </a:rPr>
              <a:t>http://www.kidsbookseries.com/index.php</a:t>
            </a:r>
            <a:endParaRPr lang="en-US" dirty="0" smtClean="0">
              <a:solidFill>
                <a:srgbClr val="0070C0"/>
              </a:solidFill>
            </a:endParaRPr>
          </a:p>
          <a:p>
            <a:endParaRPr lang="en-US" dirty="0" smtClean="0"/>
          </a:p>
          <a:p>
            <a:r>
              <a:rPr lang="en-US" dirty="0" smtClean="0"/>
              <a:t>Nerdy Book Club is a blog maintained by a group of teachers to promote reading communities. They are always reviewing new books; check out their annual “Nerdy Awards” lists for surefire new books.</a:t>
            </a:r>
            <a:r>
              <a:rPr lang="en-US" dirty="0" smtClean="0">
                <a:hlinkClick r:id="rId3"/>
              </a:rPr>
              <a:t> http://nerdybookclub.wordpress.com/</a:t>
            </a:r>
            <a:endParaRPr lang="en-US" dirty="0" smtClean="0"/>
          </a:p>
          <a:p>
            <a:endParaRPr lang="en-US" dirty="0" smtClean="0"/>
          </a:p>
          <a:p>
            <a:r>
              <a:rPr lang="en-US" dirty="0" smtClean="0"/>
              <a:t>Try the Scholastic Book Wizard to find books similar to ones your child already likes. Use the “Search for Similar Books” tab.</a:t>
            </a:r>
            <a:r>
              <a:rPr lang="en-US" dirty="0" smtClean="0">
                <a:hlinkClick r:id="rId4"/>
              </a:rPr>
              <a:t> http://www.scholastic.com/bookwizard/</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1143000"/>
          </a:xfrm>
        </p:spPr>
        <p:txBody>
          <a:bodyPr>
            <a:normAutofit fontScale="90000"/>
          </a:bodyPr>
          <a:lstStyle/>
          <a:p>
            <a:r>
              <a:rPr lang="en-US" dirty="0" smtClean="0"/>
              <a:t>Reading At Home (RAH)</a:t>
            </a:r>
            <a:br>
              <a:rPr lang="en-US" dirty="0" smtClean="0"/>
            </a:br>
            <a:r>
              <a:rPr lang="en-US" dirty="0" smtClean="0"/>
              <a:t>Being a </a:t>
            </a:r>
            <a:r>
              <a:rPr lang="en-US" dirty="0"/>
              <a:t>R</a:t>
            </a:r>
            <a:r>
              <a:rPr lang="en-US" dirty="0" smtClean="0"/>
              <a:t>eading Cheerleader: WHY</a:t>
            </a:r>
            <a:endParaRPr lang="en-US" dirty="0"/>
          </a:p>
        </p:txBody>
      </p:sp>
      <p:sp>
        <p:nvSpPr>
          <p:cNvPr id="3" name="Content Placeholder 2"/>
          <p:cNvSpPr>
            <a:spLocks noGrp="1"/>
          </p:cNvSpPr>
          <p:nvPr>
            <p:ph idx="1"/>
          </p:nvPr>
        </p:nvSpPr>
        <p:spPr/>
        <p:txBody>
          <a:bodyPr>
            <a:normAutofit/>
          </a:bodyPr>
          <a:lstStyle/>
          <a:p>
            <a:pPr>
              <a:lnSpc>
                <a:spcPct val="110000"/>
              </a:lnSpc>
              <a:buNone/>
            </a:pPr>
            <a:r>
              <a:rPr lang="en-US" dirty="0" smtClean="0"/>
              <a:t>Give a “thumbs up” or “thumbs down” for each of these ideas:</a:t>
            </a:r>
          </a:p>
          <a:p>
            <a:pPr>
              <a:lnSpc>
                <a:spcPct val="110000"/>
              </a:lnSpc>
            </a:pPr>
            <a:r>
              <a:rPr lang="en-US" dirty="0" smtClean="0"/>
              <a:t>Reading at home is important.</a:t>
            </a:r>
          </a:p>
          <a:p>
            <a:pPr>
              <a:lnSpc>
                <a:spcPct val="110000"/>
              </a:lnSpc>
            </a:pPr>
            <a:r>
              <a:rPr lang="en-US" dirty="0" smtClean="0"/>
              <a:t>Kids who read well will have better opportunities in life.</a:t>
            </a:r>
          </a:p>
          <a:p>
            <a:pPr>
              <a:lnSpc>
                <a:spcPct val="110000"/>
              </a:lnSpc>
            </a:pPr>
            <a:r>
              <a:rPr lang="en-US" dirty="0" smtClean="0"/>
              <a:t>The more time kids spend reading, the better readers they will become.</a:t>
            </a:r>
          </a:p>
          <a:p>
            <a:pPr>
              <a:lnSpc>
                <a:spcPct val="110000"/>
              </a:lnSpc>
            </a:pPr>
            <a:r>
              <a:rPr lang="en-US" dirty="0" smtClean="0"/>
              <a:t>I have at least one reluctant reader at home.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9098" y="1143000"/>
            <a:ext cx="3754902" cy="1600200"/>
          </a:xfrm>
        </p:spPr>
        <p:txBody>
          <a:bodyPr>
            <a:normAutofit/>
          </a:bodyPr>
          <a:lstStyle/>
          <a:p>
            <a:r>
              <a:rPr lang="en-US" sz="3600" dirty="0" smtClean="0"/>
              <a:t>Happy Reading to all!</a:t>
            </a:r>
            <a:endParaRPr lang="en-US" sz="3600" dirty="0"/>
          </a:p>
        </p:txBody>
      </p:sp>
      <p:sp>
        <p:nvSpPr>
          <p:cNvPr id="3" name="Text Placeholder 2"/>
          <p:cNvSpPr>
            <a:spLocks noGrp="1"/>
          </p:cNvSpPr>
          <p:nvPr>
            <p:ph type="body" sz="half" idx="2"/>
          </p:nvPr>
        </p:nvSpPr>
        <p:spPr/>
        <p:txBody>
          <a:bodyPr>
            <a:normAutofit/>
          </a:bodyPr>
          <a:lstStyle/>
          <a:p>
            <a:r>
              <a:rPr lang="en-US" sz="2400" dirty="0" smtClean="0"/>
              <a:t>Please  take a moment fill out an exit survey, so I can improve the presentation in the future! </a:t>
            </a:r>
            <a:r>
              <a:rPr lang="en-US" sz="2400" dirty="0" smtClean="0">
                <a:sym typeface="Wingdings" pitchFamily="2" charset="2"/>
              </a:rPr>
              <a:t></a:t>
            </a:r>
            <a:endParaRPr lang="en-US" sz="2400" dirty="0"/>
          </a:p>
        </p:txBody>
      </p:sp>
      <p:pic>
        <p:nvPicPr>
          <p:cNvPr id="5" name="Picture Placeholder 4" descr="Ruben Reading.JPG"/>
          <p:cNvPicPr>
            <a:picLocks noGrp="1" noChangeAspect="1"/>
          </p:cNvPicPr>
          <p:nvPr>
            <p:ph type="pic" idx="1"/>
          </p:nvPr>
        </p:nvPicPr>
        <p:blipFill>
          <a:blip r:embed="rId2" cstate="print"/>
          <a:srcRect l="12486" r="12486"/>
          <a:stretch>
            <a:fillRect/>
          </a:stretch>
        </p:blip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0040"/>
            <a:ext cx="7239000" cy="670560"/>
          </a:xfrm>
        </p:spPr>
        <p:txBody>
          <a:bodyPr/>
          <a:lstStyle/>
          <a:p>
            <a:r>
              <a:rPr lang="en-US" dirty="0" smtClean="0"/>
              <a:t>Credits</a:t>
            </a:r>
            <a:endParaRPr lang="en-US" dirty="0"/>
          </a:p>
        </p:txBody>
      </p:sp>
      <p:sp>
        <p:nvSpPr>
          <p:cNvPr id="6" name="Content Placeholder 5"/>
          <p:cNvSpPr>
            <a:spLocks noGrp="1"/>
          </p:cNvSpPr>
          <p:nvPr>
            <p:ph idx="1"/>
          </p:nvPr>
        </p:nvSpPr>
        <p:spPr>
          <a:xfrm>
            <a:off x="457200" y="1219200"/>
            <a:ext cx="7239000" cy="4724400"/>
          </a:xfrm>
        </p:spPr>
        <p:txBody>
          <a:bodyPr>
            <a:normAutofit fontScale="70000" lnSpcReduction="20000"/>
          </a:bodyPr>
          <a:lstStyle/>
          <a:p>
            <a:pPr>
              <a:buNone/>
            </a:pPr>
            <a:r>
              <a:rPr lang="en-US" dirty="0" smtClean="0"/>
              <a:t>Thank you to my colleagues, Lori </a:t>
            </a:r>
            <a:r>
              <a:rPr lang="en-US" dirty="0" err="1" smtClean="0"/>
              <a:t>Ulewicz</a:t>
            </a:r>
            <a:r>
              <a:rPr lang="en-US" dirty="0" smtClean="0"/>
              <a:t> and Colleen </a:t>
            </a:r>
            <a:r>
              <a:rPr lang="en-US" dirty="0" err="1" smtClean="0"/>
              <a:t>Mestdagh</a:t>
            </a:r>
            <a:r>
              <a:rPr lang="en-US" dirty="0" smtClean="0"/>
              <a:t> for sharing content from similar presentations. Content on slides 3 - 5, 15, and 16 (in part) should be credited to them. </a:t>
            </a:r>
          </a:p>
          <a:p>
            <a:pPr>
              <a:buNone/>
            </a:pPr>
            <a:endParaRPr lang="en-US" dirty="0" smtClean="0"/>
          </a:p>
          <a:p>
            <a:pPr>
              <a:buNone/>
            </a:pPr>
            <a:r>
              <a:rPr lang="en-US" dirty="0" smtClean="0"/>
              <a:t>All other content was created by Emily Freeman. </a:t>
            </a:r>
          </a:p>
          <a:p>
            <a:pPr>
              <a:buNone/>
            </a:pPr>
            <a:endParaRPr lang="en-US" dirty="0" smtClean="0"/>
          </a:p>
          <a:p>
            <a:pPr>
              <a:buNone/>
            </a:pPr>
            <a:r>
              <a:rPr lang="en-US" dirty="0" smtClean="0"/>
              <a:t>Content on slides 8 - 12 was influenced by the book </a:t>
            </a:r>
            <a:r>
              <a:rPr lang="en-US" i="1" dirty="0" smtClean="0"/>
              <a:t>Reading Magic</a:t>
            </a:r>
            <a:r>
              <a:rPr lang="en-US" dirty="0" smtClean="0"/>
              <a:t>, by </a:t>
            </a:r>
            <a:r>
              <a:rPr lang="en-US" dirty="0" err="1" smtClean="0"/>
              <a:t>Mem</a:t>
            </a:r>
            <a:r>
              <a:rPr lang="en-US" dirty="0" smtClean="0"/>
              <a:t> Fox. </a:t>
            </a:r>
          </a:p>
          <a:p>
            <a:pPr>
              <a:buNone/>
            </a:pPr>
            <a:endParaRPr lang="en-US" dirty="0" smtClean="0"/>
          </a:p>
          <a:p>
            <a:pPr>
              <a:buNone/>
            </a:pPr>
            <a:r>
              <a:rPr lang="en-US" dirty="0" smtClean="0"/>
              <a:t>Content on slide 17 was adapted from www.kidsbookseries.com. </a:t>
            </a:r>
          </a:p>
          <a:p>
            <a:pPr>
              <a:buNone/>
            </a:pPr>
            <a:endParaRPr lang="en-US" dirty="0" smtClean="0"/>
          </a:p>
          <a:p>
            <a:pPr>
              <a:buNone/>
            </a:pPr>
            <a:r>
              <a:rPr lang="en-US" dirty="0" smtClean="0"/>
              <a:t>This work is licensed under a </a:t>
            </a:r>
            <a:r>
              <a:rPr lang="en-US" dirty="0" smtClean="0">
                <a:hlinkClick r:id="rId2"/>
              </a:rPr>
              <a:t>Creative Commons Attribution-</a:t>
            </a:r>
            <a:r>
              <a:rPr lang="en-US" dirty="0" err="1" smtClean="0">
                <a:hlinkClick r:id="rId2"/>
              </a:rPr>
              <a:t>ShareAlike</a:t>
            </a:r>
            <a:r>
              <a:rPr lang="en-US" dirty="0" smtClean="0">
                <a:hlinkClick r:id="rId2"/>
              </a:rPr>
              <a:t> 4.0 International License</a:t>
            </a:r>
            <a:r>
              <a:rPr lang="en-US" dirty="0" smtClean="0"/>
              <a:t>. If you would like to use this presentation in whole or in part, please be sure to maintain these credits.</a:t>
            </a:r>
          </a:p>
          <a:p>
            <a:pPr>
              <a:buNone/>
            </a:pPr>
            <a:endParaRPr lang="en-US" dirty="0" smtClean="0"/>
          </a:p>
          <a:p>
            <a:pPr>
              <a:buNone/>
            </a:pPr>
            <a:endParaRPr lang="en-US" dirty="0" smtClean="0"/>
          </a:p>
          <a:p>
            <a:pPr>
              <a:buNone/>
            </a:pPr>
            <a:endParaRPr lang="en-US" dirty="0" smtClean="0"/>
          </a:p>
          <a:p>
            <a:pPr>
              <a:buNone/>
            </a:pPr>
            <a:endParaRPr lang="en-US" dirty="0"/>
          </a:p>
        </p:txBody>
      </p:sp>
      <p:pic>
        <p:nvPicPr>
          <p:cNvPr id="7" name="Picture 6" descr="CC-BY-SA.png"/>
          <p:cNvPicPr>
            <a:picLocks noChangeAspect="1"/>
          </p:cNvPicPr>
          <p:nvPr/>
        </p:nvPicPr>
        <p:blipFill>
          <a:blip r:embed="rId3" cstate="print"/>
          <a:stretch>
            <a:fillRect/>
          </a:stretch>
        </p:blipFill>
        <p:spPr>
          <a:xfrm>
            <a:off x="3429000" y="5486400"/>
            <a:ext cx="1117460" cy="3936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0040"/>
            <a:ext cx="7239000" cy="594360"/>
          </a:xfrm>
        </p:spPr>
        <p:txBody>
          <a:bodyPr>
            <a:normAutofit fontScale="90000"/>
          </a:bodyPr>
          <a:lstStyle/>
          <a:p>
            <a:r>
              <a:rPr lang="en-US" dirty="0" smtClean="0"/>
              <a:t>Reading at home is important.</a:t>
            </a:r>
            <a:endParaRPr lang="en-US" dirty="0"/>
          </a:p>
        </p:txBody>
      </p:sp>
      <p:sp>
        <p:nvSpPr>
          <p:cNvPr id="2" name="Content Placeholder 1"/>
          <p:cNvSpPr>
            <a:spLocks noGrp="1"/>
          </p:cNvSpPr>
          <p:nvPr>
            <p:ph idx="1"/>
          </p:nvPr>
        </p:nvSpPr>
        <p:spPr>
          <a:xfrm>
            <a:off x="457200" y="3743016"/>
            <a:ext cx="7467600" cy="3114984"/>
          </a:xfrm>
        </p:spPr>
        <p:txBody>
          <a:bodyPr>
            <a:normAutofit/>
          </a:bodyPr>
          <a:lstStyle/>
          <a:p>
            <a:pPr marL="0" indent="0" algn="ctr">
              <a:buNone/>
            </a:pPr>
            <a:r>
              <a:rPr lang="en-US" sz="3600" dirty="0" smtClean="0"/>
              <a:t>Books in the home is as important as parents’ educational level in determining level of education children will attain.</a:t>
            </a:r>
          </a:p>
          <a:p>
            <a:pPr marL="0" indent="0">
              <a:buNone/>
            </a:pPr>
            <a:r>
              <a:rPr lang="en-US" sz="2200" dirty="0" smtClean="0"/>
              <a:t>-Research in Social Stratification and Mobility, June 2010</a:t>
            </a:r>
            <a:endParaRPr lang="en-US" sz="2200" dirty="0"/>
          </a:p>
        </p:txBody>
      </p:sp>
      <p:pic>
        <p:nvPicPr>
          <p:cNvPr id="15362" name="Picture 2" descr="http://www.firstplacebooks.com/images/home-img.jpg">
            <a:hlinkClick r:id="rId2"/>
          </p:cNvPr>
          <p:cNvPicPr>
            <a:picLocks noChangeAspect="1" noChangeArrowheads="1"/>
          </p:cNvPicPr>
          <p:nvPr/>
        </p:nvPicPr>
        <p:blipFill>
          <a:blip r:embed="rId3" cstate="print"/>
          <a:srcRect/>
          <a:stretch>
            <a:fillRect/>
          </a:stretch>
        </p:blipFill>
        <p:spPr bwMode="auto">
          <a:xfrm>
            <a:off x="2133600" y="1066800"/>
            <a:ext cx="3810000" cy="2643967"/>
          </a:xfrm>
          <a:prstGeom prst="rect">
            <a:avLst/>
          </a:prstGeom>
          <a:noFill/>
        </p:spPr>
      </p:pic>
    </p:spTree>
    <p:extLst>
      <p:ext uri="{BB962C8B-B14F-4D97-AF65-F5344CB8AC3E}">
        <p14:creationId xmlns="" xmlns:p14="http://schemas.microsoft.com/office/powerpoint/2010/main" val="1966140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7086600" cy="4832092"/>
          </a:xfrm>
          <a:prstGeom prst="rect">
            <a:avLst/>
          </a:prstGeom>
          <a:ln>
            <a:solidFill>
              <a:srgbClr val="FFC000"/>
            </a:solidFill>
          </a:ln>
        </p:spPr>
        <p:txBody>
          <a:bodyPr wrap="square">
            <a:spAutoFit/>
          </a:bodyPr>
          <a:lstStyle/>
          <a:p>
            <a:r>
              <a:rPr lang="en-US" sz="2800" dirty="0" smtClean="0">
                <a:solidFill>
                  <a:schemeClr val="accent6">
                    <a:lumMod val="75000"/>
                  </a:schemeClr>
                </a:solidFill>
              </a:rPr>
              <a:t>70% of prison inmates fall into the lowest level of reading proficiency</a:t>
            </a:r>
          </a:p>
          <a:p>
            <a:endParaRPr lang="en-US" sz="2800" dirty="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r>
              <a:rPr lang="en-US" sz="2800" dirty="0" smtClean="0">
                <a:solidFill>
                  <a:srgbClr val="00B0F0"/>
                </a:solidFill>
              </a:rPr>
              <a:t>75% of today’s jobs require at least a 9</a:t>
            </a:r>
            <a:r>
              <a:rPr lang="en-US" sz="2800" baseline="30000" dirty="0" smtClean="0">
                <a:solidFill>
                  <a:srgbClr val="00B0F0"/>
                </a:solidFill>
              </a:rPr>
              <a:t>th</a:t>
            </a:r>
            <a:r>
              <a:rPr lang="en-US" sz="2800" dirty="0" smtClean="0">
                <a:solidFill>
                  <a:srgbClr val="00B0F0"/>
                </a:solidFill>
              </a:rPr>
              <a:t> grade reading level </a:t>
            </a:r>
            <a:endParaRPr lang="en-US" sz="2800" dirty="0">
              <a:solidFill>
                <a:srgbClr val="00B0F0"/>
              </a:solidFill>
            </a:endParaRPr>
          </a:p>
        </p:txBody>
      </p:sp>
      <p:pic>
        <p:nvPicPr>
          <p:cNvPr id="23554" name="Picture 2" descr="https://www.fee.org/content/images/pie_chart/30-70.jpg">
            <a:hlinkClick r:id="rId2"/>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 y="2743200"/>
            <a:ext cx="3352800" cy="2434972"/>
          </a:xfrm>
          <a:prstGeom prst="rect">
            <a:avLst/>
          </a:prstGeom>
          <a:noFill/>
        </p:spPr>
      </p:pic>
      <p:sp>
        <p:nvSpPr>
          <p:cNvPr id="4" name="TextBox 3"/>
          <p:cNvSpPr txBox="1"/>
          <p:nvPr/>
        </p:nvSpPr>
        <p:spPr>
          <a:xfrm>
            <a:off x="4495800" y="3276600"/>
            <a:ext cx="1219200" cy="646331"/>
          </a:xfrm>
          <a:prstGeom prst="rect">
            <a:avLst/>
          </a:prstGeom>
          <a:noFill/>
        </p:spPr>
        <p:txBody>
          <a:bodyPr wrap="square" rtlCol="0">
            <a:spAutoFit/>
          </a:bodyPr>
          <a:lstStyle/>
          <a:p>
            <a:r>
              <a:rPr lang="en-US" sz="3600" b="1" dirty="0" smtClean="0">
                <a:solidFill>
                  <a:schemeClr val="bg1"/>
                </a:solidFill>
              </a:rPr>
              <a:t>70 %</a:t>
            </a:r>
            <a:endParaRPr lang="en-US" sz="3600" b="1" dirty="0">
              <a:solidFill>
                <a:schemeClr val="bg1"/>
              </a:solidFill>
            </a:endParaRPr>
          </a:p>
        </p:txBody>
      </p:sp>
      <p:pic>
        <p:nvPicPr>
          <p:cNvPr id="23556" name="Picture 4" descr="http://www.abbotsfordtoday.ca/wp-content/uploads/2011/12/75-percent.jpg">
            <a:hlinkClick r:id="rId4"/>
          </p:cNvPr>
          <p:cNvPicPr>
            <a:picLocks noChangeAspect="1" noChangeArrowheads="1"/>
          </p:cNvPicPr>
          <p:nvPr/>
        </p:nvPicPr>
        <p:blipFill>
          <a:blip r:embed="rId5" cstate="print"/>
          <a:srcRect/>
          <a:stretch>
            <a:fillRect/>
          </a:stretch>
        </p:blipFill>
        <p:spPr bwMode="auto">
          <a:xfrm>
            <a:off x="5257800" y="2667000"/>
            <a:ext cx="2438400" cy="2362539"/>
          </a:xfrm>
          <a:prstGeom prst="rect">
            <a:avLst/>
          </a:prstGeom>
          <a:noFill/>
        </p:spPr>
      </p:pic>
      <p:pic>
        <p:nvPicPr>
          <p:cNvPr id="23558" name="Picture 6" descr="http://www.bcgpto.org/wordpress/wp-content/uploads/2013/08/books02.jpg">
            <a:hlinkClick r:id="rId6"/>
          </p:cNvPr>
          <p:cNvPicPr>
            <a:picLocks noChangeAspect="1" noChangeArrowheads="1"/>
          </p:cNvPicPr>
          <p:nvPr/>
        </p:nvPicPr>
        <p:blipFill>
          <a:blip r:embed="rId7" cstate="print"/>
          <a:srcRect/>
          <a:stretch>
            <a:fillRect/>
          </a:stretch>
        </p:blipFill>
        <p:spPr bwMode="auto">
          <a:xfrm>
            <a:off x="3048000" y="3124200"/>
            <a:ext cx="2209800" cy="2254898"/>
          </a:xfrm>
          <a:prstGeom prst="rect">
            <a:avLst/>
          </a:prstGeom>
          <a:noFill/>
        </p:spPr>
      </p:pic>
      <p:sp>
        <p:nvSpPr>
          <p:cNvPr id="8" name="Title 7"/>
          <p:cNvSpPr>
            <a:spLocks noGrp="1"/>
          </p:cNvSpPr>
          <p:nvPr>
            <p:ph type="title"/>
          </p:nvPr>
        </p:nvSpPr>
        <p:spPr/>
        <p:txBody>
          <a:bodyPr>
            <a:normAutofit fontScale="90000"/>
          </a:bodyPr>
          <a:lstStyle/>
          <a:p>
            <a:r>
              <a:rPr lang="en-US" dirty="0" smtClean="0"/>
              <a:t>Kids who read well will have better opportunities in life.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915400" cy="1219200"/>
          </a:xfrm>
        </p:spPr>
        <p:txBody>
          <a:bodyPr>
            <a:normAutofit fontScale="90000"/>
          </a:bodyPr>
          <a:lstStyle/>
          <a:p>
            <a:pPr>
              <a:lnSpc>
                <a:spcPct val="110000"/>
              </a:lnSpc>
            </a:pPr>
            <a:r>
              <a:rPr lang="en-US" dirty="0" smtClean="0"/>
              <a:t>The more time kids spend reading, the better readers they will become.</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50292779"/>
              </p:ext>
            </p:extLst>
          </p:nvPr>
        </p:nvGraphicFramePr>
        <p:xfrm>
          <a:off x="381000" y="2133599"/>
          <a:ext cx="7467600" cy="4462980"/>
        </p:xfrm>
        <a:graphic>
          <a:graphicData uri="http://schemas.openxmlformats.org/drawingml/2006/table">
            <a:tbl>
              <a:tblPr firstRow="1" bandRow="1">
                <a:tableStyleId>{5C22544A-7EE6-4342-B048-85BDC9FD1C3A}</a:tableStyleId>
              </a:tblPr>
              <a:tblGrid>
                <a:gridCol w="2296266"/>
                <a:gridCol w="2435415"/>
                <a:gridCol w="2735919"/>
              </a:tblGrid>
              <a:tr h="988260">
                <a:tc>
                  <a:txBody>
                    <a:bodyPr/>
                    <a:lstStyle/>
                    <a:p>
                      <a:pPr algn="ctr"/>
                      <a:r>
                        <a:rPr lang="en-US" sz="2400" dirty="0" smtClean="0">
                          <a:solidFill>
                            <a:schemeClr val="tx1"/>
                          </a:solidFill>
                        </a:rPr>
                        <a:t>% rank on reading tests</a:t>
                      </a:r>
                      <a:endParaRPr lang="en-US" sz="2400" dirty="0">
                        <a:solidFill>
                          <a:schemeClr val="tx1"/>
                        </a:solidFill>
                      </a:endParaRPr>
                    </a:p>
                  </a:txBody>
                  <a:tcPr/>
                </a:tc>
                <a:tc>
                  <a:txBody>
                    <a:bodyPr/>
                    <a:lstStyle/>
                    <a:p>
                      <a:pPr algn="ctr"/>
                      <a:r>
                        <a:rPr lang="en-US" sz="2400" dirty="0" smtClean="0">
                          <a:solidFill>
                            <a:schemeClr val="tx1"/>
                          </a:solidFill>
                        </a:rPr>
                        <a:t>Minutes reading per day</a:t>
                      </a:r>
                      <a:endParaRPr lang="en-US" sz="2400" dirty="0">
                        <a:solidFill>
                          <a:schemeClr val="tx1"/>
                        </a:solidFill>
                      </a:endParaRPr>
                    </a:p>
                  </a:txBody>
                  <a:tcPr/>
                </a:tc>
                <a:tc>
                  <a:txBody>
                    <a:bodyPr/>
                    <a:lstStyle/>
                    <a:p>
                      <a:pPr algn="ctr"/>
                      <a:r>
                        <a:rPr lang="en-US" sz="2400" dirty="0" smtClean="0">
                          <a:solidFill>
                            <a:schemeClr val="tx1"/>
                          </a:solidFill>
                        </a:rPr>
                        <a:t>Number of words read/year</a:t>
                      </a:r>
                      <a:endParaRPr lang="en-US" sz="2400" dirty="0">
                        <a:solidFill>
                          <a:schemeClr val="tx1"/>
                        </a:solidFill>
                      </a:endParaRPr>
                    </a:p>
                  </a:txBody>
                  <a:tcPr/>
                </a:tc>
              </a:tr>
              <a:tr h="564071">
                <a:tc>
                  <a:txBody>
                    <a:bodyPr/>
                    <a:lstStyle/>
                    <a:p>
                      <a:r>
                        <a:rPr lang="en-US" sz="3200" dirty="0" smtClean="0">
                          <a:latin typeface="Arial" pitchFamily="34" charset="0"/>
                          <a:cs typeface="Arial" pitchFamily="34" charset="0"/>
                        </a:rPr>
                        <a:t>98</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90.7</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4,733,000</a:t>
                      </a:r>
                      <a:endParaRPr lang="en-US" sz="3200" dirty="0">
                        <a:latin typeface="Arial" pitchFamily="34" charset="0"/>
                        <a:cs typeface="Arial" pitchFamily="34" charset="0"/>
                      </a:endParaRPr>
                    </a:p>
                  </a:txBody>
                  <a:tcPr/>
                </a:tc>
              </a:tr>
              <a:tr h="564071">
                <a:tc>
                  <a:txBody>
                    <a:bodyPr/>
                    <a:lstStyle/>
                    <a:p>
                      <a:r>
                        <a:rPr lang="en-US" sz="3200" dirty="0" smtClean="0">
                          <a:latin typeface="Arial" pitchFamily="34" charset="0"/>
                          <a:cs typeface="Arial" pitchFamily="34" charset="0"/>
                        </a:rPr>
                        <a:t>90</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40.4</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2,357,000</a:t>
                      </a:r>
                      <a:endParaRPr lang="en-US" sz="3200" dirty="0">
                        <a:latin typeface="Arial" pitchFamily="34" charset="0"/>
                        <a:cs typeface="Arial" pitchFamily="34" charset="0"/>
                      </a:endParaRPr>
                    </a:p>
                  </a:txBody>
                  <a:tcPr/>
                </a:tc>
              </a:tr>
              <a:tr h="564071">
                <a:tc>
                  <a:txBody>
                    <a:bodyPr/>
                    <a:lstStyle/>
                    <a:p>
                      <a:r>
                        <a:rPr lang="en-US" sz="3200" dirty="0" smtClean="0">
                          <a:latin typeface="Arial" pitchFamily="34" charset="0"/>
                          <a:cs typeface="Arial" pitchFamily="34" charset="0"/>
                        </a:rPr>
                        <a:t>70</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21.7</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1,168,000</a:t>
                      </a:r>
                      <a:endParaRPr lang="en-US" sz="3200" dirty="0">
                        <a:latin typeface="Arial" pitchFamily="34" charset="0"/>
                        <a:cs typeface="Arial" pitchFamily="34" charset="0"/>
                      </a:endParaRPr>
                    </a:p>
                  </a:txBody>
                  <a:tcPr/>
                </a:tc>
              </a:tr>
              <a:tr h="564071">
                <a:tc>
                  <a:txBody>
                    <a:bodyPr/>
                    <a:lstStyle/>
                    <a:p>
                      <a:r>
                        <a:rPr lang="en-US" sz="3200" dirty="0" smtClean="0">
                          <a:latin typeface="Arial" pitchFamily="34" charset="0"/>
                          <a:cs typeface="Arial" pitchFamily="34" charset="0"/>
                        </a:rPr>
                        <a:t>50</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12.9</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601,000</a:t>
                      </a:r>
                      <a:endParaRPr lang="en-US" sz="3200" dirty="0">
                        <a:latin typeface="Arial" pitchFamily="34" charset="0"/>
                        <a:cs typeface="Arial" pitchFamily="34" charset="0"/>
                      </a:endParaRPr>
                    </a:p>
                  </a:txBody>
                  <a:tcPr/>
                </a:tc>
              </a:tr>
              <a:tr h="564071">
                <a:tc>
                  <a:txBody>
                    <a:bodyPr/>
                    <a:lstStyle/>
                    <a:p>
                      <a:r>
                        <a:rPr lang="en-US" sz="3200" dirty="0" smtClean="0">
                          <a:latin typeface="Arial" pitchFamily="34" charset="0"/>
                          <a:cs typeface="Arial" pitchFamily="34" charset="0"/>
                        </a:rPr>
                        <a:t>20</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3.1</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134,000</a:t>
                      </a:r>
                      <a:endParaRPr lang="en-US" sz="3200" dirty="0">
                        <a:latin typeface="Arial" pitchFamily="34" charset="0"/>
                        <a:cs typeface="Arial" pitchFamily="34" charset="0"/>
                      </a:endParaRPr>
                    </a:p>
                  </a:txBody>
                  <a:tcPr/>
                </a:tc>
              </a:tr>
              <a:tr h="564071">
                <a:tc>
                  <a:txBody>
                    <a:bodyPr/>
                    <a:lstStyle/>
                    <a:p>
                      <a:r>
                        <a:rPr lang="en-US" sz="3200" dirty="0" smtClean="0">
                          <a:latin typeface="Arial" pitchFamily="34" charset="0"/>
                          <a:cs typeface="Arial" pitchFamily="34" charset="0"/>
                        </a:rPr>
                        <a:t>10</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1.6</a:t>
                      </a:r>
                      <a:endParaRPr lang="en-US" sz="3200" dirty="0">
                        <a:latin typeface="Arial" pitchFamily="34" charset="0"/>
                        <a:cs typeface="Arial" pitchFamily="34" charset="0"/>
                      </a:endParaRPr>
                    </a:p>
                  </a:txBody>
                  <a:tcPr/>
                </a:tc>
                <a:tc>
                  <a:txBody>
                    <a:bodyPr/>
                    <a:lstStyle/>
                    <a:p>
                      <a:r>
                        <a:rPr lang="en-US" sz="3200" dirty="0" smtClean="0">
                          <a:latin typeface="Arial" pitchFamily="34" charset="0"/>
                          <a:cs typeface="Arial" pitchFamily="34" charset="0"/>
                        </a:rPr>
                        <a:t>51,000</a:t>
                      </a:r>
                      <a:endParaRPr lang="en-US" sz="3200" dirty="0">
                        <a:latin typeface="Arial" pitchFamily="34" charset="0"/>
                        <a:cs typeface="Arial" pitchFamily="34" charset="0"/>
                      </a:endParaRPr>
                    </a:p>
                  </a:txBody>
                  <a:tcPr/>
                </a:tc>
              </a:tr>
            </a:tbl>
          </a:graphicData>
        </a:graphic>
      </p:graphicFrame>
      <p:sp>
        <p:nvSpPr>
          <p:cNvPr id="5" name="Rectangle 4"/>
          <p:cNvSpPr/>
          <p:nvPr/>
        </p:nvSpPr>
        <p:spPr>
          <a:xfrm>
            <a:off x="228600" y="1676400"/>
            <a:ext cx="7848600" cy="461665"/>
          </a:xfrm>
          <a:prstGeom prst="rect">
            <a:avLst/>
          </a:prstGeom>
        </p:spPr>
        <p:txBody>
          <a:bodyPr wrap="square">
            <a:spAutoFit/>
          </a:bodyPr>
          <a:lstStyle/>
          <a:p>
            <a:r>
              <a:rPr lang="en-US" sz="2400" dirty="0" smtClean="0"/>
              <a:t>Time Spent reading vs. 5</a:t>
            </a:r>
            <a:r>
              <a:rPr lang="en-US" sz="2400" baseline="30000" dirty="0" smtClean="0"/>
              <a:t>th</a:t>
            </a:r>
            <a:r>
              <a:rPr lang="en-US" sz="2400" dirty="0" smtClean="0"/>
              <a:t> Grade Reading Achievement</a:t>
            </a:r>
          </a:p>
        </p:txBody>
      </p:sp>
    </p:spTree>
    <p:extLst>
      <p:ext uri="{BB962C8B-B14F-4D97-AF65-F5344CB8AC3E}">
        <p14:creationId xmlns="" xmlns:p14="http://schemas.microsoft.com/office/powerpoint/2010/main" val="3772587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620000" cy="1143000"/>
          </a:xfrm>
        </p:spPr>
        <p:txBody>
          <a:bodyPr>
            <a:normAutofit fontScale="90000"/>
          </a:bodyPr>
          <a:lstStyle/>
          <a:p>
            <a:r>
              <a:rPr lang="en-US" dirty="0" smtClean="0"/>
              <a:t>Okay, now what?</a:t>
            </a:r>
            <a:br>
              <a:rPr lang="en-US" dirty="0" smtClean="0"/>
            </a:br>
            <a:r>
              <a:rPr lang="en-US" dirty="0" smtClean="0"/>
              <a:t>HOW to be a Reading Cheerleader</a:t>
            </a:r>
            <a:endParaRPr lang="en-US" dirty="0"/>
          </a:p>
        </p:txBody>
      </p:sp>
      <p:sp>
        <p:nvSpPr>
          <p:cNvPr id="5" name="Content Placeholder 4"/>
          <p:cNvSpPr>
            <a:spLocks noGrp="1"/>
          </p:cNvSpPr>
          <p:nvPr>
            <p:ph sz="half" idx="1"/>
          </p:nvPr>
        </p:nvSpPr>
        <p:spPr>
          <a:xfrm>
            <a:off x="457200" y="2743200"/>
            <a:ext cx="3520440" cy="3382963"/>
          </a:xfrm>
        </p:spPr>
        <p:txBody>
          <a:bodyPr>
            <a:normAutofit/>
          </a:bodyPr>
          <a:lstStyle/>
          <a:p>
            <a:r>
              <a:rPr lang="en-US" dirty="0" smtClean="0"/>
              <a:t>Why you should still be reading aloud at this age</a:t>
            </a:r>
          </a:p>
          <a:p>
            <a:r>
              <a:rPr lang="en-US" dirty="0" smtClean="0"/>
              <a:t>How to make the most of it</a:t>
            </a:r>
          </a:p>
          <a:p>
            <a:r>
              <a:rPr lang="en-US" dirty="0" smtClean="0"/>
              <a:t>Choosing good books</a:t>
            </a:r>
          </a:p>
        </p:txBody>
      </p:sp>
      <p:sp>
        <p:nvSpPr>
          <p:cNvPr id="6" name="Content Placeholder 5"/>
          <p:cNvSpPr>
            <a:spLocks noGrp="1"/>
          </p:cNvSpPr>
          <p:nvPr>
            <p:ph sz="half" idx="2"/>
          </p:nvPr>
        </p:nvSpPr>
        <p:spPr>
          <a:xfrm>
            <a:off x="4343400" y="3048001"/>
            <a:ext cx="3517392" cy="3124200"/>
          </a:xfrm>
        </p:spPr>
        <p:txBody>
          <a:bodyPr>
            <a:normAutofit/>
          </a:bodyPr>
          <a:lstStyle/>
          <a:p>
            <a:r>
              <a:rPr lang="en-US" dirty="0" smtClean="0"/>
              <a:t>The power of choice</a:t>
            </a:r>
          </a:p>
          <a:p>
            <a:r>
              <a:rPr lang="en-US" dirty="0" smtClean="0"/>
              <a:t>Series books</a:t>
            </a:r>
          </a:p>
          <a:p>
            <a:r>
              <a:rPr lang="en-US" dirty="0" smtClean="0"/>
              <a:t>Recommendations and resources for finding more</a:t>
            </a:r>
          </a:p>
          <a:p>
            <a:pPr marL="0" indent="0">
              <a:buNone/>
            </a:pPr>
            <a:endParaRPr lang="en-US" b="1" dirty="0"/>
          </a:p>
        </p:txBody>
      </p:sp>
      <p:sp>
        <p:nvSpPr>
          <p:cNvPr id="7" name="Rectangle 6"/>
          <p:cNvSpPr/>
          <p:nvPr/>
        </p:nvSpPr>
        <p:spPr>
          <a:xfrm>
            <a:off x="533400" y="1752600"/>
            <a:ext cx="3276600" cy="954107"/>
          </a:xfrm>
          <a:prstGeom prst="rect">
            <a:avLst/>
          </a:prstGeom>
        </p:spPr>
        <p:txBody>
          <a:bodyPr wrap="square">
            <a:spAutoFit/>
          </a:bodyPr>
          <a:lstStyle/>
          <a:p>
            <a:r>
              <a:rPr lang="en-US" sz="2800" dirty="0" smtClean="0"/>
              <a:t>Reading </a:t>
            </a:r>
            <a:r>
              <a:rPr lang="en-US" sz="2800" i="1" dirty="0" smtClean="0"/>
              <a:t>with</a:t>
            </a:r>
            <a:r>
              <a:rPr lang="en-US" sz="2800" dirty="0" smtClean="0"/>
              <a:t> your child</a:t>
            </a:r>
          </a:p>
        </p:txBody>
      </p:sp>
      <p:sp>
        <p:nvSpPr>
          <p:cNvPr id="8" name="Rounded Rectangle 7"/>
          <p:cNvSpPr/>
          <p:nvPr/>
        </p:nvSpPr>
        <p:spPr>
          <a:xfrm>
            <a:off x="457200" y="1600200"/>
            <a:ext cx="3352800" cy="464820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le 8"/>
          <p:cNvSpPr/>
          <p:nvPr/>
        </p:nvSpPr>
        <p:spPr>
          <a:xfrm>
            <a:off x="4267200" y="1600200"/>
            <a:ext cx="3352800" cy="464820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4343400" y="1676400"/>
            <a:ext cx="3352800" cy="1384995"/>
          </a:xfrm>
          <a:prstGeom prst="rect">
            <a:avLst/>
          </a:prstGeom>
        </p:spPr>
        <p:txBody>
          <a:bodyPr wrap="square">
            <a:spAutoFit/>
          </a:bodyPr>
          <a:lstStyle/>
          <a:p>
            <a:r>
              <a:rPr lang="en-US" sz="2800" dirty="0" smtClean="0"/>
              <a:t>Finding books your child will love to read on their 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20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Reading with your child</a:t>
            </a:r>
            <a:endParaRPr lang="en-US" dirty="0"/>
          </a:p>
        </p:txBody>
      </p:sp>
      <p:sp>
        <p:nvSpPr>
          <p:cNvPr id="4" name="Content Placeholder 3"/>
          <p:cNvSpPr>
            <a:spLocks noGrp="1"/>
          </p:cNvSpPr>
          <p:nvPr>
            <p:ph sz="half" idx="1"/>
          </p:nvPr>
        </p:nvSpPr>
        <p:spPr/>
        <p:txBody>
          <a:bodyPr/>
          <a:lstStyle/>
          <a:p>
            <a:r>
              <a:rPr lang="en-US" dirty="0" smtClean="0">
                <a:hlinkClick r:id="rId2"/>
              </a:rPr>
              <a:t>John Lithgow video</a:t>
            </a:r>
            <a:endParaRPr lang="en-US" dirty="0"/>
          </a:p>
        </p:txBody>
      </p:sp>
      <p:sp>
        <p:nvSpPr>
          <p:cNvPr id="5" name="Content Placeholder 4"/>
          <p:cNvSpPr>
            <a:spLocks noGrp="1"/>
          </p:cNvSpPr>
          <p:nvPr>
            <p:ph sz="half" idx="2"/>
          </p:nvPr>
        </p:nvSpPr>
        <p:spPr/>
        <p:txBody>
          <a:bodyPr/>
          <a:lstStyle/>
          <a:p>
            <a:r>
              <a:rPr lang="en-US" dirty="0" smtClean="0"/>
              <a:t>What stood out to you? </a:t>
            </a:r>
          </a:p>
          <a:p>
            <a:endParaRPr lang="en-US" dirty="0" smtClean="0"/>
          </a:p>
          <a:p>
            <a:r>
              <a:rPr lang="en-US" dirty="0" smtClean="0"/>
              <a:t>What words or phrases resonated with your experience or seemed like a new idea for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make Your Child HATE Reading With You In Four Easy Steps</a:t>
            </a:r>
            <a:endParaRPr lang="en-US" dirty="0"/>
          </a:p>
        </p:txBody>
      </p:sp>
      <p:sp>
        <p:nvSpPr>
          <p:cNvPr id="6" name="Subtitle 5"/>
          <p:cNvSpPr>
            <a:spLocks noGrp="1"/>
          </p:cNvSpPr>
          <p:nvPr>
            <p:ph type="subTitle" idx="1"/>
          </p:nvPr>
        </p:nvSpPr>
        <p:spPr/>
        <p:txBody>
          <a:bodyPr/>
          <a:lstStyle/>
          <a:p>
            <a:r>
              <a:rPr lang="en-US" dirty="0" smtClean="0"/>
              <a:t>And also what you should do to make them LOVE it!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 1</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Tell them you are doing it because the teacher told you to. Better yet, tell them you’re doing it because it’s good for them!</a:t>
            </a:r>
          </a:p>
          <a:p>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To make them LOVE reading with you, tell them you’re doing it because you have a good book that you want to share with them. Lifelong readers do not read like they take vitamins. They read like they’re going on a vacation – for fun!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3">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B9F5B"/>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377</TotalTime>
  <Words>1211</Words>
  <Application>Microsoft Office PowerPoint</Application>
  <PresentationFormat>On-screen Show (4:3)</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Welcome V.I.P.s!  Please help yourself to refreshments. </vt:lpstr>
      <vt:lpstr>Reading At Home (RAH) Being a Reading Cheerleader: WHY</vt:lpstr>
      <vt:lpstr>Reading at home is important.</vt:lpstr>
      <vt:lpstr>Kids who read well will have better opportunities in life.</vt:lpstr>
      <vt:lpstr>The more time kids spend reading, the better readers they will become.</vt:lpstr>
      <vt:lpstr>Okay, now what? HOW to be a Reading Cheerleader</vt:lpstr>
      <vt:lpstr>Reading with your child</vt:lpstr>
      <vt:lpstr>How to make Your Child HATE Reading With You In Four Easy Steps</vt:lpstr>
      <vt:lpstr>Step 1</vt:lpstr>
      <vt:lpstr>Step 2</vt:lpstr>
      <vt:lpstr>Step 3</vt:lpstr>
      <vt:lpstr>Step 4</vt:lpstr>
      <vt:lpstr>Choosing good books to read aloud</vt:lpstr>
      <vt:lpstr>Finding books your child will love to read on their own</vt:lpstr>
      <vt:lpstr>Allow Children To Choose</vt:lpstr>
      <vt:lpstr>Now for a long Quote:</vt:lpstr>
      <vt:lpstr>Using Series to promote reading</vt:lpstr>
      <vt:lpstr>Book Recommendations</vt:lpstr>
      <vt:lpstr>Finding MORE books</vt:lpstr>
      <vt:lpstr>Happy Reading to all!</vt:lpstr>
      <vt:lpstr>Credits</vt:lpstr>
    </vt:vector>
  </TitlesOfParts>
  <Company>Troy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V.I.P.s!  Please help yourself to refreshments.</dc:title>
  <dc:creator>Windows User</dc:creator>
  <cp:lastModifiedBy>Windows User</cp:lastModifiedBy>
  <cp:revision>41</cp:revision>
  <dcterms:created xsi:type="dcterms:W3CDTF">2014-07-16T12:38:41Z</dcterms:created>
  <dcterms:modified xsi:type="dcterms:W3CDTF">2014-07-21T13:55:28Z</dcterms:modified>
</cp:coreProperties>
</file>